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322" r:id="rId11"/>
    <p:sldId id="266" r:id="rId12"/>
    <p:sldId id="268" r:id="rId13"/>
    <p:sldId id="269" r:id="rId14"/>
    <p:sldId id="270" r:id="rId15"/>
    <p:sldId id="271" r:id="rId16"/>
    <p:sldId id="272" r:id="rId17"/>
    <p:sldId id="273" r:id="rId18"/>
    <p:sldId id="274" r:id="rId19"/>
    <p:sldId id="307" r:id="rId20"/>
    <p:sldId id="308" r:id="rId21"/>
    <p:sldId id="267" r:id="rId22"/>
    <p:sldId id="265" r:id="rId23"/>
    <p:sldId id="275" r:id="rId24"/>
    <p:sldId id="277" r:id="rId25"/>
    <p:sldId id="276" r:id="rId26"/>
    <p:sldId id="292" r:id="rId27"/>
    <p:sldId id="291" r:id="rId28"/>
    <p:sldId id="294" r:id="rId29"/>
    <p:sldId id="296" r:id="rId30"/>
    <p:sldId id="297" r:id="rId31"/>
    <p:sldId id="295" r:id="rId32"/>
    <p:sldId id="298" r:id="rId33"/>
    <p:sldId id="299" r:id="rId34"/>
    <p:sldId id="303" r:id="rId35"/>
    <p:sldId id="304" r:id="rId36"/>
    <p:sldId id="305" r:id="rId37"/>
    <p:sldId id="300" r:id="rId38"/>
    <p:sldId id="301" r:id="rId39"/>
    <p:sldId id="302" r:id="rId40"/>
    <p:sldId id="281" r:id="rId41"/>
    <p:sldId id="284" r:id="rId42"/>
    <p:sldId id="321" r:id="rId43"/>
    <p:sldId id="306" r:id="rId44"/>
    <p:sldId id="285" r:id="rId45"/>
    <p:sldId id="286" r:id="rId46"/>
    <p:sldId id="287" r:id="rId47"/>
    <p:sldId id="288" r:id="rId48"/>
    <p:sldId id="309" r:id="rId49"/>
    <p:sldId id="310" r:id="rId50"/>
    <p:sldId id="311" r:id="rId51"/>
    <p:sldId id="312" r:id="rId52"/>
    <p:sldId id="313" r:id="rId53"/>
    <p:sldId id="314" r:id="rId54"/>
    <p:sldId id="315" r:id="rId55"/>
    <p:sldId id="316" r:id="rId56"/>
    <p:sldId id="317" r:id="rId57"/>
    <p:sldId id="278" r:id="rId58"/>
    <p:sldId id="280" r:id="rId59"/>
    <p:sldId id="279" r:id="rId60"/>
    <p:sldId id="318" r:id="rId61"/>
    <p:sldId id="283" r:id="rId62"/>
    <p:sldId id="282"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17"/>
    <p:restoredTop sz="94703"/>
  </p:normalViewPr>
  <p:slideViewPr>
    <p:cSldViewPr snapToGrid="0">
      <p:cViewPr varScale="1">
        <p:scale>
          <a:sx n="85" d="100"/>
          <a:sy n="85" d="100"/>
        </p:scale>
        <p:origin x="176"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4A011F-BAC3-0A4F-BD03-1BBEF653D272}" type="datetimeFigureOut">
              <a:rPr lang="en-US" smtClean="0"/>
              <a:t>2/10/26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A75E79-F15F-0148-83F5-5FCDA1406A27}" type="slidenum">
              <a:rPr lang="en-US" smtClean="0"/>
              <a:t>‹#›</a:t>
            </a:fld>
            <a:endParaRPr lang="en-US"/>
          </a:p>
        </p:txBody>
      </p:sp>
    </p:spTree>
    <p:extLst>
      <p:ext uri="{BB962C8B-B14F-4D97-AF65-F5344CB8AC3E}">
        <p14:creationId xmlns:p14="http://schemas.microsoft.com/office/powerpoint/2010/main" val="3181414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 of stuff in the book. We won't look at </a:t>
            </a:r>
            <a:r>
              <a:rPr lang="en-US" dirty="0" err="1"/>
              <a:t>allll</a:t>
            </a:r>
            <a:r>
              <a:rPr lang="en-US" dirty="0"/>
              <a:t> of it. </a:t>
            </a:r>
          </a:p>
        </p:txBody>
      </p:sp>
      <p:sp>
        <p:nvSpPr>
          <p:cNvPr id="4" name="Slide Number Placeholder 3"/>
          <p:cNvSpPr>
            <a:spLocks noGrp="1"/>
          </p:cNvSpPr>
          <p:nvPr>
            <p:ph type="sldNum" sz="quarter" idx="5"/>
          </p:nvPr>
        </p:nvSpPr>
        <p:spPr/>
        <p:txBody>
          <a:bodyPr/>
          <a:lstStyle/>
          <a:p>
            <a:fld id="{D219D138-BC95-7F48-84B9-C596408C139D}" type="slidenum">
              <a:rPr lang="en-US" smtClean="0"/>
              <a:t>22</a:t>
            </a:fld>
            <a:endParaRPr lang="en-US"/>
          </a:p>
        </p:txBody>
      </p:sp>
    </p:spTree>
    <p:extLst>
      <p:ext uri="{BB962C8B-B14F-4D97-AF65-F5344CB8AC3E}">
        <p14:creationId xmlns:p14="http://schemas.microsoft.com/office/powerpoint/2010/main" val="555728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not everyone has calc 2 experience, we'll kind of gloss over this…but I'll tell you about this and if it becomes an issue later we'll go over it. 	</a:t>
            </a:r>
          </a:p>
        </p:txBody>
      </p:sp>
      <p:sp>
        <p:nvSpPr>
          <p:cNvPr id="4" name="Slide Number Placeholder 3"/>
          <p:cNvSpPr>
            <a:spLocks noGrp="1"/>
          </p:cNvSpPr>
          <p:nvPr>
            <p:ph type="sldNum" sz="quarter" idx="5"/>
          </p:nvPr>
        </p:nvSpPr>
        <p:spPr/>
        <p:txBody>
          <a:bodyPr/>
          <a:lstStyle/>
          <a:p>
            <a:fld id="{D219D138-BC95-7F48-84B9-C596408C139D}" type="slidenum">
              <a:rPr lang="en-US" smtClean="0"/>
              <a:t>59</a:t>
            </a:fld>
            <a:endParaRPr lang="en-US"/>
          </a:p>
        </p:txBody>
      </p:sp>
    </p:spTree>
    <p:extLst>
      <p:ext uri="{BB962C8B-B14F-4D97-AF65-F5344CB8AC3E}">
        <p14:creationId xmlns:p14="http://schemas.microsoft.com/office/powerpoint/2010/main" val="2452488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 for loop </a:t>
            </a:r>
          </a:p>
          <a:p>
            <a:r>
              <a:rPr lang="en-US" dirty="0"/>
              <a:t>Sum ( c)</a:t>
            </a:r>
          </a:p>
          <a:p>
            <a:r>
              <a:rPr lang="en-US" dirty="0"/>
              <a:t>Sum (</a:t>
            </a:r>
            <a:r>
              <a:rPr lang="en-US" dirty="0" err="1"/>
              <a:t>i</a:t>
            </a:r>
            <a:r>
              <a:rPr lang="en-US" dirty="0"/>
              <a:t>) = n(n-1)/2</a:t>
            </a:r>
          </a:p>
          <a:p>
            <a:endParaRPr lang="en-US" dirty="0"/>
          </a:p>
        </p:txBody>
      </p:sp>
      <p:sp>
        <p:nvSpPr>
          <p:cNvPr id="4" name="Slide Number Placeholder 3"/>
          <p:cNvSpPr>
            <a:spLocks noGrp="1"/>
          </p:cNvSpPr>
          <p:nvPr>
            <p:ph type="sldNum" sz="quarter" idx="5"/>
          </p:nvPr>
        </p:nvSpPr>
        <p:spPr/>
        <p:txBody>
          <a:bodyPr/>
          <a:lstStyle/>
          <a:p>
            <a:fld id="{D219D138-BC95-7F48-84B9-C596408C139D}" type="slidenum">
              <a:rPr lang="en-US" smtClean="0"/>
              <a:t>60</a:t>
            </a:fld>
            <a:endParaRPr lang="en-US"/>
          </a:p>
        </p:txBody>
      </p:sp>
    </p:spTree>
    <p:extLst>
      <p:ext uri="{BB962C8B-B14F-4D97-AF65-F5344CB8AC3E}">
        <p14:creationId xmlns:p14="http://schemas.microsoft.com/office/powerpoint/2010/main" val="2575119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n as size of input</a:t>
            </a:r>
          </a:p>
        </p:txBody>
      </p:sp>
      <p:sp>
        <p:nvSpPr>
          <p:cNvPr id="4" name="Slide Number Placeholder 3"/>
          <p:cNvSpPr>
            <a:spLocks noGrp="1"/>
          </p:cNvSpPr>
          <p:nvPr>
            <p:ph type="sldNum" sz="quarter" idx="5"/>
          </p:nvPr>
        </p:nvSpPr>
        <p:spPr/>
        <p:txBody>
          <a:bodyPr/>
          <a:lstStyle/>
          <a:p>
            <a:fld id="{D219D138-BC95-7F48-84B9-C596408C139D}" type="slidenum">
              <a:rPr lang="en-US" smtClean="0"/>
              <a:t>25</a:t>
            </a:fld>
            <a:endParaRPr lang="en-US"/>
          </a:p>
        </p:txBody>
      </p:sp>
    </p:spTree>
    <p:extLst>
      <p:ext uri="{BB962C8B-B14F-4D97-AF65-F5344CB8AC3E}">
        <p14:creationId xmlns:p14="http://schemas.microsoft.com/office/powerpoint/2010/main" val="3405081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2^3</a:t>
            </a:r>
          </a:p>
        </p:txBody>
      </p:sp>
      <p:sp>
        <p:nvSpPr>
          <p:cNvPr id="4" name="Slide Number Placeholder 3"/>
          <p:cNvSpPr>
            <a:spLocks noGrp="1"/>
          </p:cNvSpPr>
          <p:nvPr>
            <p:ph type="sldNum" sz="quarter" idx="5"/>
          </p:nvPr>
        </p:nvSpPr>
        <p:spPr/>
        <p:txBody>
          <a:bodyPr/>
          <a:lstStyle/>
          <a:p>
            <a:fld id="{246F249F-1E25-0F4E-B587-F08FA55FF1F1}" type="slidenum">
              <a:rPr lang="en-US" smtClean="0"/>
              <a:t>26</a:t>
            </a:fld>
            <a:endParaRPr lang="en-US"/>
          </a:p>
        </p:txBody>
      </p:sp>
    </p:spTree>
    <p:extLst>
      <p:ext uri="{BB962C8B-B14F-4D97-AF65-F5344CB8AC3E}">
        <p14:creationId xmlns:p14="http://schemas.microsoft.com/office/powerpoint/2010/main" val="3116281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2+1(5)+1</a:t>
            </a:r>
          </a:p>
        </p:txBody>
      </p:sp>
      <p:sp>
        <p:nvSpPr>
          <p:cNvPr id="4" name="Slide Number Placeholder 3"/>
          <p:cNvSpPr>
            <a:spLocks noGrp="1"/>
          </p:cNvSpPr>
          <p:nvPr>
            <p:ph type="sldNum" sz="quarter" idx="5"/>
          </p:nvPr>
        </p:nvSpPr>
        <p:spPr/>
        <p:txBody>
          <a:bodyPr/>
          <a:lstStyle/>
          <a:p>
            <a:fld id="{246F249F-1E25-0F4E-B587-F08FA55FF1F1}" type="slidenum">
              <a:rPr lang="en-US" smtClean="0"/>
              <a:t>27</a:t>
            </a:fld>
            <a:endParaRPr lang="en-US"/>
          </a:p>
        </p:txBody>
      </p:sp>
    </p:spTree>
    <p:extLst>
      <p:ext uri="{BB962C8B-B14F-4D97-AF65-F5344CB8AC3E}">
        <p14:creationId xmlns:p14="http://schemas.microsoft.com/office/powerpoint/2010/main" val="72303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is to find functions that upper and lower bound it. </a:t>
            </a:r>
          </a:p>
          <a:p>
            <a:r>
              <a:rPr lang="en-US" dirty="0"/>
              <a:t>And find some value n0 such that the upper and lower bound applies. </a:t>
            </a:r>
          </a:p>
        </p:txBody>
      </p:sp>
      <p:sp>
        <p:nvSpPr>
          <p:cNvPr id="4" name="Slide Number Placeholder 3"/>
          <p:cNvSpPr>
            <a:spLocks noGrp="1"/>
          </p:cNvSpPr>
          <p:nvPr>
            <p:ph type="sldNum" sz="quarter" idx="5"/>
          </p:nvPr>
        </p:nvSpPr>
        <p:spPr/>
        <p:txBody>
          <a:bodyPr/>
          <a:lstStyle/>
          <a:p>
            <a:fld id="{D219D138-BC95-7F48-84B9-C596408C139D}" type="slidenum">
              <a:rPr lang="en-US" smtClean="0"/>
              <a:t>33</a:t>
            </a:fld>
            <a:endParaRPr lang="en-US"/>
          </a:p>
        </p:txBody>
      </p:sp>
    </p:spTree>
    <p:extLst>
      <p:ext uri="{BB962C8B-B14F-4D97-AF65-F5344CB8AC3E}">
        <p14:creationId xmlns:p14="http://schemas.microsoft.com/office/powerpoint/2010/main" val="1572686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function g(n) is the upper bound for f(n)"</a:t>
            </a:r>
          </a:p>
        </p:txBody>
      </p:sp>
      <p:sp>
        <p:nvSpPr>
          <p:cNvPr id="4" name="Slide Number Placeholder 3"/>
          <p:cNvSpPr>
            <a:spLocks noGrp="1"/>
          </p:cNvSpPr>
          <p:nvPr>
            <p:ph type="sldNum" sz="quarter" idx="5"/>
          </p:nvPr>
        </p:nvSpPr>
        <p:spPr/>
        <p:txBody>
          <a:bodyPr/>
          <a:lstStyle/>
          <a:p>
            <a:fld id="{D219D138-BC95-7F48-84B9-C596408C139D}" type="slidenum">
              <a:rPr lang="en-US" smtClean="0"/>
              <a:t>37</a:t>
            </a:fld>
            <a:endParaRPr lang="en-US"/>
          </a:p>
        </p:txBody>
      </p:sp>
    </p:spTree>
    <p:extLst>
      <p:ext uri="{BB962C8B-B14F-4D97-AF65-F5344CB8AC3E}">
        <p14:creationId xmlns:p14="http://schemas.microsoft.com/office/powerpoint/2010/main" val="3902103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Oh = worst (upper bound)</a:t>
            </a:r>
          </a:p>
          <a:p>
            <a:r>
              <a:rPr lang="en-US" dirty="0"/>
              <a:t>Omega = best  (lower bound)</a:t>
            </a:r>
          </a:p>
          <a:p>
            <a:r>
              <a:rPr lang="en-US" dirty="0"/>
              <a:t>Theta = average (</a:t>
            </a:r>
            <a:r>
              <a:rPr lang="en-US" dirty="0" err="1"/>
              <a:t>upp</a:t>
            </a:r>
            <a:r>
              <a:rPr lang="en-US" dirty="0"/>
              <a:t> and lower bound)</a:t>
            </a:r>
          </a:p>
          <a:p>
            <a:endParaRPr lang="en-US" dirty="0"/>
          </a:p>
        </p:txBody>
      </p:sp>
      <p:sp>
        <p:nvSpPr>
          <p:cNvPr id="4" name="Slide Number Placeholder 3"/>
          <p:cNvSpPr>
            <a:spLocks noGrp="1"/>
          </p:cNvSpPr>
          <p:nvPr>
            <p:ph type="sldNum" sz="quarter" idx="5"/>
          </p:nvPr>
        </p:nvSpPr>
        <p:spPr/>
        <p:txBody>
          <a:bodyPr/>
          <a:lstStyle/>
          <a:p>
            <a:fld id="{D219D138-BC95-7F48-84B9-C596408C139D}" type="slidenum">
              <a:rPr lang="en-US" smtClean="0"/>
              <a:t>40</a:t>
            </a:fld>
            <a:endParaRPr lang="en-US"/>
          </a:p>
        </p:txBody>
      </p:sp>
    </p:spTree>
    <p:extLst>
      <p:ext uri="{BB962C8B-B14F-4D97-AF65-F5344CB8AC3E}">
        <p14:creationId xmlns:p14="http://schemas.microsoft.com/office/powerpoint/2010/main" val="3761156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the first one, then you look at some of the others</a:t>
            </a:r>
          </a:p>
        </p:txBody>
      </p:sp>
      <p:sp>
        <p:nvSpPr>
          <p:cNvPr id="4" name="Slide Number Placeholder 3"/>
          <p:cNvSpPr>
            <a:spLocks noGrp="1"/>
          </p:cNvSpPr>
          <p:nvPr>
            <p:ph type="sldNum" sz="quarter" idx="5"/>
          </p:nvPr>
        </p:nvSpPr>
        <p:spPr/>
        <p:txBody>
          <a:bodyPr/>
          <a:lstStyle/>
          <a:p>
            <a:fld id="{D219D138-BC95-7F48-84B9-C596408C139D}" type="slidenum">
              <a:rPr lang="en-US" smtClean="0"/>
              <a:t>43</a:t>
            </a:fld>
            <a:endParaRPr lang="en-US"/>
          </a:p>
        </p:txBody>
      </p:sp>
    </p:spTree>
    <p:extLst>
      <p:ext uri="{BB962C8B-B14F-4D97-AF65-F5344CB8AC3E}">
        <p14:creationId xmlns:p14="http://schemas.microsoft.com/office/powerpoint/2010/main" val="3386500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this. What do you see?</a:t>
            </a:r>
          </a:p>
        </p:txBody>
      </p:sp>
      <p:sp>
        <p:nvSpPr>
          <p:cNvPr id="4" name="Slide Number Placeholder 3"/>
          <p:cNvSpPr>
            <a:spLocks noGrp="1"/>
          </p:cNvSpPr>
          <p:nvPr>
            <p:ph type="sldNum" sz="quarter" idx="5"/>
          </p:nvPr>
        </p:nvSpPr>
        <p:spPr/>
        <p:txBody>
          <a:bodyPr/>
          <a:lstStyle/>
          <a:p>
            <a:fld id="{D219D138-BC95-7F48-84B9-C596408C139D}" type="slidenum">
              <a:rPr lang="en-US" smtClean="0"/>
              <a:t>49</a:t>
            </a:fld>
            <a:endParaRPr lang="en-US"/>
          </a:p>
        </p:txBody>
      </p:sp>
    </p:spTree>
    <p:extLst>
      <p:ext uri="{BB962C8B-B14F-4D97-AF65-F5344CB8AC3E}">
        <p14:creationId xmlns:p14="http://schemas.microsoft.com/office/powerpoint/2010/main" val="3378623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F24D7-B49F-EA1E-5399-384D0087FD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AC184F-CAD5-19F3-2CC7-6EA3AA862B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4AC708-460C-0827-8CD2-23CA8AFF900A}"/>
              </a:ext>
            </a:extLst>
          </p:cNvPr>
          <p:cNvSpPr>
            <a:spLocks noGrp="1"/>
          </p:cNvSpPr>
          <p:nvPr>
            <p:ph type="dt" sz="half" idx="10"/>
          </p:nvPr>
        </p:nvSpPr>
        <p:spPr/>
        <p:txBody>
          <a:bodyPr/>
          <a:lstStyle/>
          <a:p>
            <a:fld id="{130FCEB7-B138-3446-9ED9-A27E12D7D329}" type="datetimeFigureOut">
              <a:rPr lang="en-US" smtClean="0"/>
              <a:t>2/10/26</a:t>
            </a:fld>
            <a:endParaRPr lang="en-US"/>
          </a:p>
        </p:txBody>
      </p:sp>
      <p:sp>
        <p:nvSpPr>
          <p:cNvPr id="5" name="Footer Placeholder 4">
            <a:extLst>
              <a:ext uri="{FF2B5EF4-FFF2-40B4-BE49-F238E27FC236}">
                <a16:creationId xmlns:a16="http://schemas.microsoft.com/office/drawing/2014/main" id="{D87DF881-EA48-BC84-AEED-9622EEA9CC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D2F449-67F0-1CB3-3EA6-DD1CBCF9A260}"/>
              </a:ext>
            </a:extLst>
          </p:cNvPr>
          <p:cNvSpPr>
            <a:spLocks noGrp="1"/>
          </p:cNvSpPr>
          <p:nvPr>
            <p:ph type="sldNum" sz="quarter" idx="12"/>
          </p:nvPr>
        </p:nvSpPr>
        <p:spPr/>
        <p:txBody>
          <a:bodyPr/>
          <a:lstStyle/>
          <a:p>
            <a:fld id="{947083BD-449E-0F41-AE8A-873CFFF74561}" type="slidenum">
              <a:rPr lang="en-US" smtClean="0"/>
              <a:t>‹#›</a:t>
            </a:fld>
            <a:endParaRPr lang="en-US"/>
          </a:p>
        </p:txBody>
      </p:sp>
    </p:spTree>
    <p:extLst>
      <p:ext uri="{BB962C8B-B14F-4D97-AF65-F5344CB8AC3E}">
        <p14:creationId xmlns:p14="http://schemas.microsoft.com/office/powerpoint/2010/main" val="1777259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5AD10-4F9F-D27F-52B6-74127A4AA4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B877D2-4941-5B4E-D70F-6D91FA772D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BF013D-CB04-6FD3-DDF1-7E1F2DEFD12D}"/>
              </a:ext>
            </a:extLst>
          </p:cNvPr>
          <p:cNvSpPr>
            <a:spLocks noGrp="1"/>
          </p:cNvSpPr>
          <p:nvPr>
            <p:ph type="dt" sz="half" idx="10"/>
          </p:nvPr>
        </p:nvSpPr>
        <p:spPr/>
        <p:txBody>
          <a:bodyPr/>
          <a:lstStyle/>
          <a:p>
            <a:fld id="{130FCEB7-B138-3446-9ED9-A27E12D7D329}" type="datetimeFigureOut">
              <a:rPr lang="en-US" smtClean="0"/>
              <a:t>2/10/26</a:t>
            </a:fld>
            <a:endParaRPr lang="en-US"/>
          </a:p>
        </p:txBody>
      </p:sp>
      <p:sp>
        <p:nvSpPr>
          <p:cNvPr id="5" name="Footer Placeholder 4">
            <a:extLst>
              <a:ext uri="{FF2B5EF4-FFF2-40B4-BE49-F238E27FC236}">
                <a16:creationId xmlns:a16="http://schemas.microsoft.com/office/drawing/2014/main" id="{D4579448-0821-5E25-AEA1-3199BC6DC7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6B2D14-CA9E-5FFE-CE1B-F5F2C37B034C}"/>
              </a:ext>
            </a:extLst>
          </p:cNvPr>
          <p:cNvSpPr>
            <a:spLocks noGrp="1"/>
          </p:cNvSpPr>
          <p:nvPr>
            <p:ph type="sldNum" sz="quarter" idx="12"/>
          </p:nvPr>
        </p:nvSpPr>
        <p:spPr/>
        <p:txBody>
          <a:bodyPr/>
          <a:lstStyle/>
          <a:p>
            <a:fld id="{947083BD-449E-0F41-AE8A-873CFFF74561}" type="slidenum">
              <a:rPr lang="en-US" smtClean="0"/>
              <a:t>‹#›</a:t>
            </a:fld>
            <a:endParaRPr lang="en-US"/>
          </a:p>
        </p:txBody>
      </p:sp>
    </p:spTree>
    <p:extLst>
      <p:ext uri="{BB962C8B-B14F-4D97-AF65-F5344CB8AC3E}">
        <p14:creationId xmlns:p14="http://schemas.microsoft.com/office/powerpoint/2010/main" val="3652378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DBFF43-0CE8-16E3-814B-6B4E83930F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D8A79D-D0EA-61DB-AF92-8B2C5A2547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4AC024-FE07-12B8-944D-E473EE73B9FA}"/>
              </a:ext>
            </a:extLst>
          </p:cNvPr>
          <p:cNvSpPr>
            <a:spLocks noGrp="1"/>
          </p:cNvSpPr>
          <p:nvPr>
            <p:ph type="dt" sz="half" idx="10"/>
          </p:nvPr>
        </p:nvSpPr>
        <p:spPr/>
        <p:txBody>
          <a:bodyPr/>
          <a:lstStyle/>
          <a:p>
            <a:fld id="{130FCEB7-B138-3446-9ED9-A27E12D7D329}" type="datetimeFigureOut">
              <a:rPr lang="en-US" smtClean="0"/>
              <a:t>2/10/26</a:t>
            </a:fld>
            <a:endParaRPr lang="en-US"/>
          </a:p>
        </p:txBody>
      </p:sp>
      <p:sp>
        <p:nvSpPr>
          <p:cNvPr id="5" name="Footer Placeholder 4">
            <a:extLst>
              <a:ext uri="{FF2B5EF4-FFF2-40B4-BE49-F238E27FC236}">
                <a16:creationId xmlns:a16="http://schemas.microsoft.com/office/drawing/2014/main" id="{2199E21B-06C2-9A53-EBF5-7006E37F0D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51A647-5D34-707B-7277-C4D20D5AEC0F}"/>
              </a:ext>
            </a:extLst>
          </p:cNvPr>
          <p:cNvSpPr>
            <a:spLocks noGrp="1"/>
          </p:cNvSpPr>
          <p:nvPr>
            <p:ph type="sldNum" sz="quarter" idx="12"/>
          </p:nvPr>
        </p:nvSpPr>
        <p:spPr/>
        <p:txBody>
          <a:bodyPr/>
          <a:lstStyle/>
          <a:p>
            <a:fld id="{947083BD-449E-0F41-AE8A-873CFFF74561}" type="slidenum">
              <a:rPr lang="en-US" smtClean="0"/>
              <a:t>‹#›</a:t>
            </a:fld>
            <a:endParaRPr lang="en-US"/>
          </a:p>
        </p:txBody>
      </p:sp>
    </p:spTree>
    <p:extLst>
      <p:ext uri="{BB962C8B-B14F-4D97-AF65-F5344CB8AC3E}">
        <p14:creationId xmlns:p14="http://schemas.microsoft.com/office/powerpoint/2010/main" val="3010933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BC702-FBA5-5A89-55A7-EBDED79F33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274307-09F6-03FA-BDBC-18CFCD0304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F0788C-5FD6-23CF-46CF-C65E50919467}"/>
              </a:ext>
            </a:extLst>
          </p:cNvPr>
          <p:cNvSpPr>
            <a:spLocks noGrp="1"/>
          </p:cNvSpPr>
          <p:nvPr>
            <p:ph type="dt" sz="half" idx="10"/>
          </p:nvPr>
        </p:nvSpPr>
        <p:spPr/>
        <p:txBody>
          <a:bodyPr/>
          <a:lstStyle/>
          <a:p>
            <a:fld id="{130FCEB7-B138-3446-9ED9-A27E12D7D329}" type="datetimeFigureOut">
              <a:rPr lang="en-US" smtClean="0"/>
              <a:t>2/10/26</a:t>
            </a:fld>
            <a:endParaRPr lang="en-US"/>
          </a:p>
        </p:txBody>
      </p:sp>
      <p:sp>
        <p:nvSpPr>
          <p:cNvPr id="5" name="Footer Placeholder 4">
            <a:extLst>
              <a:ext uri="{FF2B5EF4-FFF2-40B4-BE49-F238E27FC236}">
                <a16:creationId xmlns:a16="http://schemas.microsoft.com/office/drawing/2014/main" id="{66A17E02-62C6-47F0-128C-B97469A40A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C086E4-3FDD-03BD-43C9-02874E281D94}"/>
              </a:ext>
            </a:extLst>
          </p:cNvPr>
          <p:cNvSpPr>
            <a:spLocks noGrp="1"/>
          </p:cNvSpPr>
          <p:nvPr>
            <p:ph type="sldNum" sz="quarter" idx="12"/>
          </p:nvPr>
        </p:nvSpPr>
        <p:spPr/>
        <p:txBody>
          <a:bodyPr/>
          <a:lstStyle/>
          <a:p>
            <a:fld id="{947083BD-449E-0F41-AE8A-873CFFF74561}" type="slidenum">
              <a:rPr lang="en-US" smtClean="0"/>
              <a:t>‹#›</a:t>
            </a:fld>
            <a:endParaRPr lang="en-US"/>
          </a:p>
        </p:txBody>
      </p:sp>
    </p:spTree>
    <p:extLst>
      <p:ext uri="{BB962C8B-B14F-4D97-AF65-F5344CB8AC3E}">
        <p14:creationId xmlns:p14="http://schemas.microsoft.com/office/powerpoint/2010/main" val="96660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9F436-959A-5846-5A69-2EC2A98368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4FE137-DBC9-4B76-D2BC-4EE4BA70DE0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1D4B55-1A9C-36E1-0ECB-7EC215960188}"/>
              </a:ext>
            </a:extLst>
          </p:cNvPr>
          <p:cNvSpPr>
            <a:spLocks noGrp="1"/>
          </p:cNvSpPr>
          <p:nvPr>
            <p:ph type="dt" sz="half" idx="10"/>
          </p:nvPr>
        </p:nvSpPr>
        <p:spPr/>
        <p:txBody>
          <a:bodyPr/>
          <a:lstStyle/>
          <a:p>
            <a:fld id="{130FCEB7-B138-3446-9ED9-A27E12D7D329}" type="datetimeFigureOut">
              <a:rPr lang="en-US" smtClean="0"/>
              <a:t>2/10/26</a:t>
            </a:fld>
            <a:endParaRPr lang="en-US"/>
          </a:p>
        </p:txBody>
      </p:sp>
      <p:sp>
        <p:nvSpPr>
          <p:cNvPr id="5" name="Footer Placeholder 4">
            <a:extLst>
              <a:ext uri="{FF2B5EF4-FFF2-40B4-BE49-F238E27FC236}">
                <a16:creationId xmlns:a16="http://schemas.microsoft.com/office/drawing/2014/main" id="{1C2099C9-9597-129E-21DF-02B0C93A91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BB9DAC-743E-2B99-1917-C369728B8BA2}"/>
              </a:ext>
            </a:extLst>
          </p:cNvPr>
          <p:cNvSpPr>
            <a:spLocks noGrp="1"/>
          </p:cNvSpPr>
          <p:nvPr>
            <p:ph type="sldNum" sz="quarter" idx="12"/>
          </p:nvPr>
        </p:nvSpPr>
        <p:spPr/>
        <p:txBody>
          <a:bodyPr/>
          <a:lstStyle/>
          <a:p>
            <a:fld id="{947083BD-449E-0F41-AE8A-873CFFF74561}" type="slidenum">
              <a:rPr lang="en-US" smtClean="0"/>
              <a:t>‹#›</a:t>
            </a:fld>
            <a:endParaRPr lang="en-US"/>
          </a:p>
        </p:txBody>
      </p:sp>
    </p:spTree>
    <p:extLst>
      <p:ext uri="{BB962C8B-B14F-4D97-AF65-F5344CB8AC3E}">
        <p14:creationId xmlns:p14="http://schemas.microsoft.com/office/powerpoint/2010/main" val="2587410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A9CD1-2827-C2BB-6985-63927C0B97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2A0076-91F2-8383-D6B0-5374F23B89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C2C239-86CC-5B3D-42BF-AFBAFD56B8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879286-3867-B591-07AD-E83D65C30A80}"/>
              </a:ext>
            </a:extLst>
          </p:cNvPr>
          <p:cNvSpPr>
            <a:spLocks noGrp="1"/>
          </p:cNvSpPr>
          <p:nvPr>
            <p:ph type="dt" sz="half" idx="10"/>
          </p:nvPr>
        </p:nvSpPr>
        <p:spPr/>
        <p:txBody>
          <a:bodyPr/>
          <a:lstStyle/>
          <a:p>
            <a:fld id="{130FCEB7-B138-3446-9ED9-A27E12D7D329}" type="datetimeFigureOut">
              <a:rPr lang="en-US" smtClean="0"/>
              <a:t>2/10/26</a:t>
            </a:fld>
            <a:endParaRPr lang="en-US"/>
          </a:p>
        </p:txBody>
      </p:sp>
      <p:sp>
        <p:nvSpPr>
          <p:cNvPr id="6" name="Footer Placeholder 5">
            <a:extLst>
              <a:ext uri="{FF2B5EF4-FFF2-40B4-BE49-F238E27FC236}">
                <a16:creationId xmlns:a16="http://schemas.microsoft.com/office/drawing/2014/main" id="{82BCFBFC-7A1B-CCBA-9C72-E3304318CA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612327-8980-4DD1-0B44-63839FA7F7D6}"/>
              </a:ext>
            </a:extLst>
          </p:cNvPr>
          <p:cNvSpPr>
            <a:spLocks noGrp="1"/>
          </p:cNvSpPr>
          <p:nvPr>
            <p:ph type="sldNum" sz="quarter" idx="12"/>
          </p:nvPr>
        </p:nvSpPr>
        <p:spPr/>
        <p:txBody>
          <a:bodyPr/>
          <a:lstStyle/>
          <a:p>
            <a:fld id="{947083BD-449E-0F41-AE8A-873CFFF74561}" type="slidenum">
              <a:rPr lang="en-US" smtClean="0"/>
              <a:t>‹#›</a:t>
            </a:fld>
            <a:endParaRPr lang="en-US"/>
          </a:p>
        </p:txBody>
      </p:sp>
    </p:spTree>
    <p:extLst>
      <p:ext uri="{BB962C8B-B14F-4D97-AF65-F5344CB8AC3E}">
        <p14:creationId xmlns:p14="http://schemas.microsoft.com/office/powerpoint/2010/main" val="859628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EE0E4-FB6A-5810-A967-F136ED8D8D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F718F-A6B0-0F79-DD39-A7209AD72F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A18BD9-24BC-C428-F2F8-FBC6A2B6DB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844D51-A601-0411-D8BB-26760E9FDC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7CE998-78BF-F9D9-DB88-CA26AB6052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50DF90-CE38-B53D-5AD2-39A57487B67E}"/>
              </a:ext>
            </a:extLst>
          </p:cNvPr>
          <p:cNvSpPr>
            <a:spLocks noGrp="1"/>
          </p:cNvSpPr>
          <p:nvPr>
            <p:ph type="dt" sz="half" idx="10"/>
          </p:nvPr>
        </p:nvSpPr>
        <p:spPr/>
        <p:txBody>
          <a:bodyPr/>
          <a:lstStyle/>
          <a:p>
            <a:fld id="{130FCEB7-B138-3446-9ED9-A27E12D7D329}" type="datetimeFigureOut">
              <a:rPr lang="en-US" smtClean="0"/>
              <a:t>2/10/26</a:t>
            </a:fld>
            <a:endParaRPr lang="en-US"/>
          </a:p>
        </p:txBody>
      </p:sp>
      <p:sp>
        <p:nvSpPr>
          <p:cNvPr id="8" name="Footer Placeholder 7">
            <a:extLst>
              <a:ext uri="{FF2B5EF4-FFF2-40B4-BE49-F238E27FC236}">
                <a16:creationId xmlns:a16="http://schemas.microsoft.com/office/drawing/2014/main" id="{0ECE47CD-634D-58F7-D9EC-6470648558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FCBA54-6CE3-9348-7591-355FAB72A598}"/>
              </a:ext>
            </a:extLst>
          </p:cNvPr>
          <p:cNvSpPr>
            <a:spLocks noGrp="1"/>
          </p:cNvSpPr>
          <p:nvPr>
            <p:ph type="sldNum" sz="quarter" idx="12"/>
          </p:nvPr>
        </p:nvSpPr>
        <p:spPr/>
        <p:txBody>
          <a:bodyPr/>
          <a:lstStyle/>
          <a:p>
            <a:fld id="{947083BD-449E-0F41-AE8A-873CFFF74561}" type="slidenum">
              <a:rPr lang="en-US" smtClean="0"/>
              <a:t>‹#›</a:t>
            </a:fld>
            <a:endParaRPr lang="en-US"/>
          </a:p>
        </p:txBody>
      </p:sp>
    </p:spTree>
    <p:extLst>
      <p:ext uri="{BB962C8B-B14F-4D97-AF65-F5344CB8AC3E}">
        <p14:creationId xmlns:p14="http://schemas.microsoft.com/office/powerpoint/2010/main" val="1512411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4F0E8-A376-16C5-0C73-EC99C45298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A9734E-3C64-2CE2-41A8-BA330B0BF421}"/>
              </a:ext>
            </a:extLst>
          </p:cNvPr>
          <p:cNvSpPr>
            <a:spLocks noGrp="1"/>
          </p:cNvSpPr>
          <p:nvPr>
            <p:ph type="dt" sz="half" idx="10"/>
          </p:nvPr>
        </p:nvSpPr>
        <p:spPr/>
        <p:txBody>
          <a:bodyPr/>
          <a:lstStyle/>
          <a:p>
            <a:fld id="{130FCEB7-B138-3446-9ED9-A27E12D7D329}" type="datetimeFigureOut">
              <a:rPr lang="en-US" smtClean="0"/>
              <a:t>2/10/26</a:t>
            </a:fld>
            <a:endParaRPr lang="en-US"/>
          </a:p>
        </p:txBody>
      </p:sp>
      <p:sp>
        <p:nvSpPr>
          <p:cNvPr id="4" name="Footer Placeholder 3">
            <a:extLst>
              <a:ext uri="{FF2B5EF4-FFF2-40B4-BE49-F238E27FC236}">
                <a16:creationId xmlns:a16="http://schemas.microsoft.com/office/drawing/2014/main" id="{00CCABF9-A4D0-CDB7-639B-AFD5E4F301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1B8437-76D0-1951-621B-F19F22F6FE18}"/>
              </a:ext>
            </a:extLst>
          </p:cNvPr>
          <p:cNvSpPr>
            <a:spLocks noGrp="1"/>
          </p:cNvSpPr>
          <p:nvPr>
            <p:ph type="sldNum" sz="quarter" idx="12"/>
          </p:nvPr>
        </p:nvSpPr>
        <p:spPr/>
        <p:txBody>
          <a:bodyPr/>
          <a:lstStyle/>
          <a:p>
            <a:fld id="{947083BD-449E-0F41-AE8A-873CFFF74561}" type="slidenum">
              <a:rPr lang="en-US" smtClean="0"/>
              <a:t>‹#›</a:t>
            </a:fld>
            <a:endParaRPr lang="en-US"/>
          </a:p>
        </p:txBody>
      </p:sp>
    </p:spTree>
    <p:extLst>
      <p:ext uri="{BB962C8B-B14F-4D97-AF65-F5344CB8AC3E}">
        <p14:creationId xmlns:p14="http://schemas.microsoft.com/office/powerpoint/2010/main" val="2026535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93772-96D9-2A3D-0F0E-A5E12EC47D19}"/>
              </a:ext>
            </a:extLst>
          </p:cNvPr>
          <p:cNvSpPr>
            <a:spLocks noGrp="1"/>
          </p:cNvSpPr>
          <p:nvPr>
            <p:ph type="dt" sz="half" idx="10"/>
          </p:nvPr>
        </p:nvSpPr>
        <p:spPr/>
        <p:txBody>
          <a:bodyPr/>
          <a:lstStyle/>
          <a:p>
            <a:fld id="{130FCEB7-B138-3446-9ED9-A27E12D7D329}" type="datetimeFigureOut">
              <a:rPr lang="en-US" smtClean="0"/>
              <a:t>2/10/26</a:t>
            </a:fld>
            <a:endParaRPr lang="en-US"/>
          </a:p>
        </p:txBody>
      </p:sp>
      <p:sp>
        <p:nvSpPr>
          <p:cNvPr id="3" name="Footer Placeholder 2">
            <a:extLst>
              <a:ext uri="{FF2B5EF4-FFF2-40B4-BE49-F238E27FC236}">
                <a16:creationId xmlns:a16="http://schemas.microsoft.com/office/drawing/2014/main" id="{3540ECD1-3083-F079-3874-25CE4D8F8F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53716F-CD6B-BA70-51A4-CE00BB7911C5}"/>
              </a:ext>
            </a:extLst>
          </p:cNvPr>
          <p:cNvSpPr>
            <a:spLocks noGrp="1"/>
          </p:cNvSpPr>
          <p:nvPr>
            <p:ph type="sldNum" sz="quarter" idx="12"/>
          </p:nvPr>
        </p:nvSpPr>
        <p:spPr/>
        <p:txBody>
          <a:bodyPr/>
          <a:lstStyle/>
          <a:p>
            <a:fld id="{947083BD-449E-0F41-AE8A-873CFFF74561}" type="slidenum">
              <a:rPr lang="en-US" smtClean="0"/>
              <a:t>‹#›</a:t>
            </a:fld>
            <a:endParaRPr lang="en-US"/>
          </a:p>
        </p:txBody>
      </p:sp>
    </p:spTree>
    <p:extLst>
      <p:ext uri="{BB962C8B-B14F-4D97-AF65-F5344CB8AC3E}">
        <p14:creationId xmlns:p14="http://schemas.microsoft.com/office/powerpoint/2010/main" val="3720791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C2EA0-3585-FD8A-2175-BE559B840D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5E7AAA-9D0B-489E-6595-F60C3339F8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6F9AEF-C6D9-CD0D-E771-2D0C515D3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E7047A-5E9B-3697-EFD5-02061EC57A46}"/>
              </a:ext>
            </a:extLst>
          </p:cNvPr>
          <p:cNvSpPr>
            <a:spLocks noGrp="1"/>
          </p:cNvSpPr>
          <p:nvPr>
            <p:ph type="dt" sz="half" idx="10"/>
          </p:nvPr>
        </p:nvSpPr>
        <p:spPr/>
        <p:txBody>
          <a:bodyPr/>
          <a:lstStyle/>
          <a:p>
            <a:fld id="{130FCEB7-B138-3446-9ED9-A27E12D7D329}" type="datetimeFigureOut">
              <a:rPr lang="en-US" smtClean="0"/>
              <a:t>2/10/26</a:t>
            </a:fld>
            <a:endParaRPr lang="en-US"/>
          </a:p>
        </p:txBody>
      </p:sp>
      <p:sp>
        <p:nvSpPr>
          <p:cNvPr id="6" name="Footer Placeholder 5">
            <a:extLst>
              <a:ext uri="{FF2B5EF4-FFF2-40B4-BE49-F238E27FC236}">
                <a16:creationId xmlns:a16="http://schemas.microsoft.com/office/drawing/2014/main" id="{5F7579A5-EB0D-3E22-9B3B-72E1D708F1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1BD585-A6B8-3E1E-CA94-7DC66226646B}"/>
              </a:ext>
            </a:extLst>
          </p:cNvPr>
          <p:cNvSpPr>
            <a:spLocks noGrp="1"/>
          </p:cNvSpPr>
          <p:nvPr>
            <p:ph type="sldNum" sz="quarter" idx="12"/>
          </p:nvPr>
        </p:nvSpPr>
        <p:spPr/>
        <p:txBody>
          <a:bodyPr/>
          <a:lstStyle/>
          <a:p>
            <a:fld id="{947083BD-449E-0F41-AE8A-873CFFF74561}" type="slidenum">
              <a:rPr lang="en-US" smtClean="0"/>
              <a:t>‹#›</a:t>
            </a:fld>
            <a:endParaRPr lang="en-US"/>
          </a:p>
        </p:txBody>
      </p:sp>
    </p:spTree>
    <p:extLst>
      <p:ext uri="{BB962C8B-B14F-4D97-AF65-F5344CB8AC3E}">
        <p14:creationId xmlns:p14="http://schemas.microsoft.com/office/powerpoint/2010/main" val="1493892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A43D9-B413-DCE7-237A-A02FE49898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E766A9-1269-25BF-AB86-ECEC46E343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312547-FDCF-A0DC-4561-7FFBF946EB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F579B-06B8-19CE-F255-037DAC5B4799}"/>
              </a:ext>
            </a:extLst>
          </p:cNvPr>
          <p:cNvSpPr>
            <a:spLocks noGrp="1"/>
          </p:cNvSpPr>
          <p:nvPr>
            <p:ph type="dt" sz="half" idx="10"/>
          </p:nvPr>
        </p:nvSpPr>
        <p:spPr/>
        <p:txBody>
          <a:bodyPr/>
          <a:lstStyle/>
          <a:p>
            <a:fld id="{130FCEB7-B138-3446-9ED9-A27E12D7D329}" type="datetimeFigureOut">
              <a:rPr lang="en-US" smtClean="0"/>
              <a:t>2/10/26</a:t>
            </a:fld>
            <a:endParaRPr lang="en-US"/>
          </a:p>
        </p:txBody>
      </p:sp>
      <p:sp>
        <p:nvSpPr>
          <p:cNvPr id="6" name="Footer Placeholder 5">
            <a:extLst>
              <a:ext uri="{FF2B5EF4-FFF2-40B4-BE49-F238E27FC236}">
                <a16:creationId xmlns:a16="http://schemas.microsoft.com/office/drawing/2014/main" id="{F1682B65-4BD0-3182-79C7-E9BA95A7C9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4A120A-1952-DDA9-99C7-B61F9B880153}"/>
              </a:ext>
            </a:extLst>
          </p:cNvPr>
          <p:cNvSpPr>
            <a:spLocks noGrp="1"/>
          </p:cNvSpPr>
          <p:nvPr>
            <p:ph type="sldNum" sz="quarter" idx="12"/>
          </p:nvPr>
        </p:nvSpPr>
        <p:spPr/>
        <p:txBody>
          <a:bodyPr/>
          <a:lstStyle/>
          <a:p>
            <a:fld id="{947083BD-449E-0F41-AE8A-873CFFF74561}" type="slidenum">
              <a:rPr lang="en-US" smtClean="0"/>
              <a:t>‹#›</a:t>
            </a:fld>
            <a:endParaRPr lang="en-US"/>
          </a:p>
        </p:txBody>
      </p:sp>
    </p:spTree>
    <p:extLst>
      <p:ext uri="{BB962C8B-B14F-4D97-AF65-F5344CB8AC3E}">
        <p14:creationId xmlns:p14="http://schemas.microsoft.com/office/powerpoint/2010/main" val="3359331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1D40CA-D2E3-5661-269C-0A81509D40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BF965B-BD14-B390-92C7-22410FF125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AA694D-F8B6-4F4E-2D5B-1CB353D9B5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30FCEB7-B138-3446-9ED9-A27E12D7D329}" type="datetimeFigureOut">
              <a:rPr lang="en-US" smtClean="0"/>
              <a:t>2/10/26</a:t>
            </a:fld>
            <a:endParaRPr lang="en-US"/>
          </a:p>
        </p:txBody>
      </p:sp>
      <p:sp>
        <p:nvSpPr>
          <p:cNvPr id="5" name="Footer Placeholder 4">
            <a:extLst>
              <a:ext uri="{FF2B5EF4-FFF2-40B4-BE49-F238E27FC236}">
                <a16:creationId xmlns:a16="http://schemas.microsoft.com/office/drawing/2014/main" id="{3BACEBC1-3AE2-20E7-D817-234304EF40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7D6ED40-4AB8-89CB-A76C-F5B42B4166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47083BD-449E-0F41-AE8A-873CFFF74561}" type="slidenum">
              <a:rPr lang="en-US" smtClean="0"/>
              <a:t>‹#›</a:t>
            </a:fld>
            <a:endParaRPr lang="en-US"/>
          </a:p>
        </p:txBody>
      </p:sp>
    </p:spTree>
    <p:extLst>
      <p:ext uri="{BB962C8B-B14F-4D97-AF65-F5344CB8AC3E}">
        <p14:creationId xmlns:p14="http://schemas.microsoft.com/office/powerpoint/2010/main" val="26498514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FD09-65CD-0B66-1BD3-712890AD3C07}"/>
              </a:ext>
            </a:extLst>
          </p:cNvPr>
          <p:cNvSpPr>
            <a:spLocks noGrp="1"/>
          </p:cNvSpPr>
          <p:nvPr>
            <p:ph type="ctrTitle"/>
          </p:nvPr>
        </p:nvSpPr>
        <p:spPr/>
        <p:txBody>
          <a:bodyPr/>
          <a:lstStyle/>
          <a:p>
            <a:r>
              <a:rPr lang="en-US" dirty="0"/>
              <a:t>Discrete Math (v.2) &amp; </a:t>
            </a:r>
            <a:r>
              <a:rPr lang="en-US" dirty="0" err="1"/>
              <a:t>Asymptotics</a:t>
            </a:r>
            <a:endParaRPr lang="en-US" dirty="0"/>
          </a:p>
        </p:txBody>
      </p:sp>
      <p:sp>
        <p:nvSpPr>
          <p:cNvPr id="3" name="Subtitle 2">
            <a:extLst>
              <a:ext uri="{FF2B5EF4-FFF2-40B4-BE49-F238E27FC236}">
                <a16:creationId xmlns:a16="http://schemas.microsoft.com/office/drawing/2014/main" id="{79C0DBE9-68E4-FA07-BB87-F2E16C3C3A91}"/>
              </a:ext>
            </a:extLst>
          </p:cNvPr>
          <p:cNvSpPr>
            <a:spLocks noGrp="1"/>
          </p:cNvSpPr>
          <p:nvPr>
            <p:ph type="subTitle" idx="1"/>
          </p:nvPr>
        </p:nvSpPr>
        <p:spPr/>
        <p:txBody>
          <a:bodyPr/>
          <a:lstStyle/>
          <a:p>
            <a:r>
              <a:rPr lang="en-US" dirty="0"/>
              <a:t>CS 374</a:t>
            </a:r>
          </a:p>
        </p:txBody>
      </p:sp>
    </p:spTree>
    <p:extLst>
      <p:ext uri="{BB962C8B-B14F-4D97-AF65-F5344CB8AC3E}">
        <p14:creationId xmlns:p14="http://schemas.microsoft.com/office/powerpoint/2010/main" val="2402154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board with colorful text&#10;&#10;AI-generated content may be incorrect.">
            <a:extLst>
              <a:ext uri="{FF2B5EF4-FFF2-40B4-BE49-F238E27FC236}">
                <a16:creationId xmlns:a16="http://schemas.microsoft.com/office/drawing/2014/main" id="{29FB7A96-FACF-262C-9258-3E0A69D79F24}"/>
              </a:ext>
            </a:extLst>
          </p:cNvPr>
          <p:cNvPicPr>
            <a:picLocks noChangeAspect="1"/>
          </p:cNvPicPr>
          <p:nvPr/>
        </p:nvPicPr>
        <p:blipFill>
          <a:blip r:embed="rId2"/>
          <a:stretch>
            <a:fillRect/>
          </a:stretch>
        </p:blipFill>
        <p:spPr>
          <a:xfrm>
            <a:off x="239680" y="2885706"/>
            <a:ext cx="11712639" cy="2231176"/>
          </a:xfrm>
          <a:prstGeom prst="rect">
            <a:avLst/>
          </a:prstGeom>
        </p:spPr>
      </p:pic>
    </p:spTree>
    <p:extLst>
      <p:ext uri="{BB962C8B-B14F-4D97-AF65-F5344CB8AC3E}">
        <p14:creationId xmlns:p14="http://schemas.microsoft.com/office/powerpoint/2010/main" val="3992977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2EFA6E-9C0D-103A-89E9-1034BF6BA056}"/>
              </a:ext>
            </a:extLst>
          </p:cNvPr>
          <p:cNvSpPr>
            <a:spLocks noGrp="1"/>
          </p:cNvSpPr>
          <p:nvPr>
            <p:ph type="title"/>
          </p:nvPr>
        </p:nvSpPr>
        <p:spPr/>
        <p:txBody>
          <a:bodyPr/>
          <a:lstStyle/>
          <a:p>
            <a:r>
              <a:rPr lang="en-US" dirty="0"/>
              <a:t>Present the following…</a:t>
            </a:r>
          </a:p>
        </p:txBody>
      </p:sp>
      <p:sp>
        <p:nvSpPr>
          <p:cNvPr id="6" name="Content Placeholder 5">
            <a:extLst>
              <a:ext uri="{FF2B5EF4-FFF2-40B4-BE49-F238E27FC236}">
                <a16:creationId xmlns:a16="http://schemas.microsoft.com/office/drawing/2014/main" id="{8FED156B-FF25-E5C0-5E8D-DEFA72220666}"/>
              </a:ext>
            </a:extLst>
          </p:cNvPr>
          <p:cNvSpPr>
            <a:spLocks noGrp="1"/>
          </p:cNvSpPr>
          <p:nvPr>
            <p:ph idx="1"/>
          </p:nvPr>
        </p:nvSpPr>
        <p:spPr/>
        <p:txBody>
          <a:bodyPr/>
          <a:lstStyle/>
          <a:p>
            <a:r>
              <a:rPr lang="en-US" dirty="0"/>
              <a:t>Is it correct? Will it produce the longest possible list of jobs?</a:t>
            </a:r>
          </a:p>
          <a:p>
            <a:pPr lvl="1"/>
            <a:r>
              <a:rPr lang="en-US" dirty="0"/>
              <a:t>If it is incorrect, provide a counterexample.</a:t>
            </a:r>
          </a:p>
          <a:p>
            <a:r>
              <a:rPr lang="en-US" dirty="0"/>
              <a:t>Is it efficient?</a:t>
            </a:r>
          </a:p>
          <a:p>
            <a:endParaRPr lang="en-US" dirty="0"/>
          </a:p>
          <a:p>
            <a:r>
              <a:rPr lang="en-US" dirty="0"/>
              <a:t>Rate each of these categories out of 10 (1=worst, 10=best)</a:t>
            </a:r>
          </a:p>
        </p:txBody>
      </p:sp>
    </p:spTree>
    <p:extLst>
      <p:ext uri="{BB962C8B-B14F-4D97-AF65-F5344CB8AC3E}">
        <p14:creationId xmlns:p14="http://schemas.microsoft.com/office/powerpoint/2010/main" val="2714122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B50C2-3BAC-B521-C915-3C739825AF3D}"/>
              </a:ext>
            </a:extLst>
          </p:cNvPr>
          <p:cNvSpPr>
            <a:spLocks noGrp="1"/>
          </p:cNvSpPr>
          <p:nvPr>
            <p:ph type="title"/>
          </p:nvPr>
        </p:nvSpPr>
        <p:spPr/>
        <p:txBody>
          <a:bodyPr/>
          <a:lstStyle/>
          <a:p>
            <a:r>
              <a:rPr lang="en-US" dirty="0"/>
              <a:t>Induction, attempt 2</a:t>
            </a:r>
          </a:p>
        </p:txBody>
      </p:sp>
      <p:sp>
        <p:nvSpPr>
          <p:cNvPr id="3" name="Text Placeholder 2">
            <a:extLst>
              <a:ext uri="{FF2B5EF4-FFF2-40B4-BE49-F238E27FC236}">
                <a16:creationId xmlns:a16="http://schemas.microsoft.com/office/drawing/2014/main" id="{F79784C2-DCA0-DFCB-A4C2-621C01FF799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78109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F8326C-B367-E97A-CC34-9E891823B395}"/>
              </a:ext>
            </a:extLst>
          </p:cNvPr>
          <p:cNvSpPr>
            <a:spLocks noGrp="1"/>
          </p:cNvSpPr>
          <p:nvPr>
            <p:ph type="title"/>
          </p:nvPr>
        </p:nvSpPr>
        <p:spPr/>
        <p:txBody>
          <a:bodyPr/>
          <a:lstStyle/>
          <a:p>
            <a:r>
              <a:rPr lang="en-US" dirty="0"/>
              <a:t>Is this correct?</a:t>
            </a:r>
          </a:p>
        </p:txBody>
      </p:sp>
      <p:sp>
        <p:nvSpPr>
          <p:cNvPr id="5" name="Content Placeholder 4">
            <a:extLst>
              <a:ext uri="{FF2B5EF4-FFF2-40B4-BE49-F238E27FC236}">
                <a16:creationId xmlns:a16="http://schemas.microsoft.com/office/drawing/2014/main" id="{14C471D5-DD43-3B54-DCEF-A05B8E6AF36B}"/>
              </a:ext>
            </a:extLst>
          </p:cNvPr>
          <p:cNvSpPr>
            <a:spLocks noGrp="1"/>
          </p:cNvSpPr>
          <p:nvPr>
            <p:ph idx="1"/>
          </p:nvPr>
        </p:nvSpPr>
        <p:spPr>
          <a:xfrm>
            <a:off x="1172029" y="4721452"/>
            <a:ext cx="10515600" cy="1461634"/>
          </a:xfrm>
        </p:spPr>
        <p:txBody>
          <a:bodyPr/>
          <a:lstStyle/>
          <a:p>
            <a:r>
              <a:rPr lang="en-US" dirty="0"/>
              <a:t>Prove with induction! </a:t>
            </a:r>
          </a:p>
        </p:txBody>
      </p:sp>
      <p:pic>
        <p:nvPicPr>
          <p:cNvPr id="9" name="Picture 8" descr="A black text on a white background&#10;&#10;AI-generated content may be incorrect.">
            <a:extLst>
              <a:ext uri="{FF2B5EF4-FFF2-40B4-BE49-F238E27FC236}">
                <a16:creationId xmlns:a16="http://schemas.microsoft.com/office/drawing/2014/main" id="{CC1E844A-EC0E-0990-2653-B09319D882E8}"/>
              </a:ext>
            </a:extLst>
          </p:cNvPr>
          <p:cNvPicPr>
            <a:picLocks noChangeAspect="1"/>
          </p:cNvPicPr>
          <p:nvPr/>
        </p:nvPicPr>
        <p:blipFill>
          <a:blip r:embed="rId2"/>
          <a:stretch>
            <a:fillRect/>
          </a:stretch>
        </p:blipFill>
        <p:spPr>
          <a:xfrm>
            <a:off x="1592678" y="1491797"/>
            <a:ext cx="9006644" cy="3229655"/>
          </a:xfrm>
          <a:prstGeom prst="rect">
            <a:avLst/>
          </a:prstGeom>
        </p:spPr>
      </p:pic>
    </p:spTree>
    <p:extLst>
      <p:ext uri="{BB962C8B-B14F-4D97-AF65-F5344CB8AC3E}">
        <p14:creationId xmlns:p14="http://schemas.microsoft.com/office/powerpoint/2010/main" val="830506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31CBD-CEC6-D071-D394-D21FD4F640F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F4FCDDB-832F-FA15-7D41-5DD2D9D1379D}"/>
              </a:ext>
            </a:extLst>
          </p:cNvPr>
          <p:cNvSpPr>
            <a:spLocks noGrp="1"/>
          </p:cNvSpPr>
          <p:nvPr>
            <p:ph type="title"/>
          </p:nvPr>
        </p:nvSpPr>
        <p:spPr/>
        <p:txBody>
          <a:bodyPr/>
          <a:lstStyle/>
          <a:p>
            <a:r>
              <a:rPr lang="en-US" dirty="0"/>
              <a:t>Is this correct?</a:t>
            </a:r>
          </a:p>
        </p:txBody>
      </p:sp>
      <p:pic>
        <p:nvPicPr>
          <p:cNvPr id="9" name="Picture 8" descr="A black text on a white background&#10;&#10;AI-generated content may be incorrect.">
            <a:extLst>
              <a:ext uri="{FF2B5EF4-FFF2-40B4-BE49-F238E27FC236}">
                <a16:creationId xmlns:a16="http://schemas.microsoft.com/office/drawing/2014/main" id="{05655D21-1DFA-5478-6325-1193F74F8231}"/>
              </a:ext>
            </a:extLst>
          </p:cNvPr>
          <p:cNvPicPr>
            <a:picLocks noChangeAspect="1"/>
          </p:cNvPicPr>
          <p:nvPr/>
        </p:nvPicPr>
        <p:blipFill>
          <a:blip r:embed="rId2"/>
          <a:stretch>
            <a:fillRect/>
          </a:stretch>
        </p:blipFill>
        <p:spPr>
          <a:xfrm>
            <a:off x="5313778" y="31499"/>
            <a:ext cx="5557422" cy="1992813"/>
          </a:xfrm>
          <a:prstGeom prst="rect">
            <a:avLst/>
          </a:prstGeom>
        </p:spPr>
      </p:pic>
    </p:spTree>
    <p:extLst>
      <p:ext uri="{BB962C8B-B14F-4D97-AF65-F5344CB8AC3E}">
        <p14:creationId xmlns:p14="http://schemas.microsoft.com/office/powerpoint/2010/main" val="608479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4BA45-2B65-4A56-739F-E4A4A219BC9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B23CC9D-EEF3-3277-4A7E-79EF202AB3D9}"/>
              </a:ext>
            </a:extLst>
          </p:cNvPr>
          <p:cNvSpPr>
            <a:spLocks noGrp="1"/>
          </p:cNvSpPr>
          <p:nvPr>
            <p:ph type="title"/>
          </p:nvPr>
        </p:nvSpPr>
        <p:spPr>
          <a:xfrm>
            <a:off x="533400" y="365123"/>
            <a:ext cx="10515600" cy="1325563"/>
          </a:xfrm>
        </p:spPr>
        <p:txBody>
          <a:bodyPr/>
          <a:lstStyle/>
          <a:p>
            <a:r>
              <a:rPr lang="en-US" dirty="0"/>
              <a:t>Extra slide if needed</a:t>
            </a:r>
          </a:p>
        </p:txBody>
      </p:sp>
      <p:pic>
        <p:nvPicPr>
          <p:cNvPr id="9" name="Picture 8" descr="A black text on a white background&#10;&#10;AI-generated content may be incorrect.">
            <a:extLst>
              <a:ext uri="{FF2B5EF4-FFF2-40B4-BE49-F238E27FC236}">
                <a16:creationId xmlns:a16="http://schemas.microsoft.com/office/drawing/2014/main" id="{604A06EA-7AEC-12B1-CF4B-C1E278A86D88}"/>
              </a:ext>
            </a:extLst>
          </p:cNvPr>
          <p:cNvPicPr>
            <a:picLocks noChangeAspect="1"/>
          </p:cNvPicPr>
          <p:nvPr/>
        </p:nvPicPr>
        <p:blipFill>
          <a:blip r:embed="rId2"/>
          <a:stretch>
            <a:fillRect/>
          </a:stretch>
        </p:blipFill>
        <p:spPr>
          <a:xfrm>
            <a:off x="5313778" y="31499"/>
            <a:ext cx="5557422" cy="1992813"/>
          </a:xfrm>
          <a:prstGeom prst="rect">
            <a:avLst/>
          </a:prstGeom>
        </p:spPr>
      </p:pic>
    </p:spTree>
    <p:extLst>
      <p:ext uri="{BB962C8B-B14F-4D97-AF65-F5344CB8AC3E}">
        <p14:creationId xmlns:p14="http://schemas.microsoft.com/office/powerpoint/2010/main" val="3140446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8100-D317-6777-182C-9DB8C7BAC5B8}"/>
              </a:ext>
            </a:extLst>
          </p:cNvPr>
          <p:cNvSpPr>
            <a:spLocks noGrp="1"/>
          </p:cNvSpPr>
          <p:nvPr>
            <p:ph type="title"/>
          </p:nvPr>
        </p:nvSpPr>
        <p:spPr/>
        <p:txBody>
          <a:bodyPr/>
          <a:lstStyle/>
          <a:p>
            <a:r>
              <a:rPr lang="en-US" dirty="0"/>
              <a:t>Combinatorics Cheat Sheet</a:t>
            </a:r>
          </a:p>
        </p:txBody>
      </p:sp>
      <p:sp>
        <p:nvSpPr>
          <p:cNvPr id="3" name="Text Placeholder 2">
            <a:extLst>
              <a:ext uri="{FF2B5EF4-FFF2-40B4-BE49-F238E27FC236}">
                <a16:creationId xmlns:a16="http://schemas.microsoft.com/office/drawing/2014/main" id="{B7F1A5F9-409C-FC64-F546-66E88844D21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24195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D53FE7-3B21-49EA-2885-2A9E1ABEDBFB}"/>
              </a:ext>
            </a:extLst>
          </p:cNvPr>
          <p:cNvSpPr>
            <a:spLocks noGrp="1"/>
          </p:cNvSpPr>
          <p:nvPr>
            <p:ph type="title"/>
          </p:nvPr>
        </p:nvSpPr>
        <p:spPr/>
        <p:txBody>
          <a:bodyPr/>
          <a:lstStyle/>
          <a:p>
            <a:r>
              <a:rPr lang="en-US" dirty="0"/>
              <a:t>Why do we need them?</a:t>
            </a:r>
          </a:p>
        </p:txBody>
      </p:sp>
      <p:sp>
        <p:nvSpPr>
          <p:cNvPr id="5" name="Content Placeholder 4">
            <a:extLst>
              <a:ext uri="{FF2B5EF4-FFF2-40B4-BE49-F238E27FC236}">
                <a16:creationId xmlns:a16="http://schemas.microsoft.com/office/drawing/2014/main" id="{949920B1-A7BE-9A35-CDEA-64B6C5BA4428}"/>
              </a:ext>
            </a:extLst>
          </p:cNvPr>
          <p:cNvSpPr>
            <a:spLocks noGrp="1"/>
          </p:cNvSpPr>
          <p:nvPr>
            <p:ph idx="1"/>
          </p:nvPr>
        </p:nvSpPr>
        <p:spPr/>
        <p:txBody>
          <a:bodyPr/>
          <a:lstStyle/>
          <a:p>
            <a:r>
              <a:rPr lang="en-US" dirty="0"/>
              <a:t>Useful for knowing how many possible options there are.</a:t>
            </a:r>
          </a:p>
          <a:p>
            <a:r>
              <a:rPr lang="en-US" dirty="0"/>
              <a:t>Helpful for assessing efficiency options</a:t>
            </a:r>
          </a:p>
        </p:txBody>
      </p:sp>
    </p:spTree>
    <p:extLst>
      <p:ext uri="{BB962C8B-B14F-4D97-AF65-F5344CB8AC3E}">
        <p14:creationId xmlns:p14="http://schemas.microsoft.com/office/powerpoint/2010/main" val="1559550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5A80F-C8AF-40B8-4DF9-27FF46DD16F4}"/>
              </a:ext>
            </a:extLst>
          </p:cNvPr>
          <p:cNvSpPr>
            <a:spLocks noGrp="1"/>
          </p:cNvSpPr>
          <p:nvPr>
            <p:ph type="title"/>
          </p:nvPr>
        </p:nvSpPr>
        <p:spPr/>
        <p:txBody>
          <a:bodyPr/>
          <a:lstStyle/>
          <a:p>
            <a:r>
              <a:rPr lang="en-US" dirty="0"/>
              <a:t>Cheat Sheet</a:t>
            </a:r>
          </a:p>
        </p:txBody>
      </p:sp>
      <p:sp>
        <p:nvSpPr>
          <p:cNvPr id="3" name="Content Placeholder 2">
            <a:extLst>
              <a:ext uri="{FF2B5EF4-FFF2-40B4-BE49-F238E27FC236}">
                <a16:creationId xmlns:a16="http://schemas.microsoft.com/office/drawing/2014/main" id="{02780560-DEC9-B2ED-2C8E-769FDA193957}"/>
              </a:ext>
            </a:extLst>
          </p:cNvPr>
          <p:cNvSpPr>
            <a:spLocks noGrp="1"/>
          </p:cNvSpPr>
          <p:nvPr>
            <p:ph idx="1"/>
          </p:nvPr>
        </p:nvSpPr>
        <p:spPr/>
        <p:txBody>
          <a:bodyPr>
            <a:normAutofit lnSpcReduction="10000"/>
          </a:bodyPr>
          <a:lstStyle/>
          <a:p>
            <a:r>
              <a:rPr lang="en-US" b="1" dirty="0"/>
              <a:t>Addition Rule</a:t>
            </a:r>
            <a:r>
              <a:rPr lang="en-US" dirty="0"/>
              <a:t>:</a:t>
            </a:r>
          </a:p>
          <a:p>
            <a:pPr lvl="1"/>
            <a:r>
              <a:rPr lang="en-US" dirty="0"/>
              <a:t>If there are several events/decisions that happen, but are only available in separate "universes", add the number of possibilities together.</a:t>
            </a:r>
          </a:p>
          <a:p>
            <a:pPr lvl="1"/>
            <a:r>
              <a:rPr lang="en-US" dirty="0"/>
              <a:t>E.G. I could take one path </a:t>
            </a:r>
            <a:r>
              <a:rPr lang="en-US" dirty="0" err="1"/>
              <a:t>xor</a:t>
            </a:r>
            <a:r>
              <a:rPr lang="en-US" dirty="0"/>
              <a:t> another (impossible to take both). 3 + 2 paths total</a:t>
            </a:r>
          </a:p>
          <a:p>
            <a:r>
              <a:rPr lang="en-US" b="1" dirty="0"/>
              <a:t>Multiplication Rule</a:t>
            </a:r>
            <a:r>
              <a:rPr lang="en-US" dirty="0"/>
              <a:t>:</a:t>
            </a:r>
          </a:p>
          <a:p>
            <a:pPr lvl="1"/>
            <a:r>
              <a:rPr lang="en-US" dirty="0"/>
              <a:t>If events must happen in sequence</a:t>
            </a:r>
          </a:p>
          <a:p>
            <a:pPr lvl="1"/>
            <a:r>
              <a:rPr lang="en-US" dirty="0"/>
              <a:t>E.G. I have to choose out of 3, then out of 2. 3*2.</a:t>
            </a:r>
          </a:p>
          <a:p>
            <a:pPr lvl="1"/>
            <a:r>
              <a:rPr lang="en-US" dirty="0"/>
              <a:t>E.G. choosing students to stand in a line</a:t>
            </a:r>
          </a:p>
          <a:p>
            <a:r>
              <a:rPr lang="en-US" b="1" dirty="0"/>
              <a:t>Factorial:</a:t>
            </a:r>
          </a:p>
          <a:p>
            <a:pPr lvl="1"/>
            <a:r>
              <a:rPr lang="en-US" dirty="0"/>
              <a:t>n! = n(n-1)(n-2)(n-3)…(2)(1) </a:t>
            </a:r>
          </a:p>
        </p:txBody>
      </p:sp>
      <p:pic>
        <p:nvPicPr>
          <p:cNvPr id="5" name="Picture 4" descr="A black and white diagram of a circle&#10;&#10;AI-generated content may be incorrect.">
            <a:extLst>
              <a:ext uri="{FF2B5EF4-FFF2-40B4-BE49-F238E27FC236}">
                <a16:creationId xmlns:a16="http://schemas.microsoft.com/office/drawing/2014/main" id="{1A5EC6D9-6F15-0824-58DB-16C104868E3B}"/>
              </a:ext>
            </a:extLst>
          </p:cNvPr>
          <p:cNvPicPr>
            <a:picLocks noChangeAspect="1"/>
          </p:cNvPicPr>
          <p:nvPr/>
        </p:nvPicPr>
        <p:blipFill>
          <a:blip r:embed="rId2"/>
          <a:stretch>
            <a:fillRect/>
          </a:stretch>
        </p:blipFill>
        <p:spPr>
          <a:xfrm>
            <a:off x="5746750" y="246856"/>
            <a:ext cx="5118100" cy="1562100"/>
          </a:xfrm>
          <a:prstGeom prst="rect">
            <a:avLst/>
          </a:prstGeom>
        </p:spPr>
      </p:pic>
    </p:spTree>
    <p:extLst>
      <p:ext uri="{BB962C8B-B14F-4D97-AF65-F5344CB8AC3E}">
        <p14:creationId xmlns:p14="http://schemas.microsoft.com/office/powerpoint/2010/main" val="1856319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738F-0A34-0E90-07C5-5D223846BA83}"/>
              </a:ext>
            </a:extLst>
          </p:cNvPr>
          <p:cNvSpPr>
            <a:spLocks noGrp="1"/>
          </p:cNvSpPr>
          <p:nvPr>
            <p:ph type="title"/>
          </p:nvPr>
        </p:nvSpPr>
        <p:spPr/>
        <p:txBody>
          <a:bodyPr/>
          <a:lstStyle/>
          <a:p>
            <a:r>
              <a:rPr lang="en-US" dirty="0"/>
              <a:t>Permutation, Combination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98D2FE-18FD-8478-6CCD-63DA9F6F8571}"/>
                  </a:ext>
                </a:extLst>
              </p:cNvPr>
              <p:cNvSpPr>
                <a:spLocks noGrp="1"/>
              </p:cNvSpPr>
              <p:nvPr>
                <p:ph idx="1"/>
              </p:nvPr>
            </p:nvSpPr>
            <p:spPr/>
            <p:txBody>
              <a:bodyPr>
                <a:normAutofit lnSpcReduction="10000"/>
              </a:bodyPr>
              <a:lstStyle/>
              <a:p>
                <a:r>
                  <a:rPr lang="en-US" b="1" dirty="0"/>
                  <a:t>Combination:</a:t>
                </a:r>
              </a:p>
              <a:p>
                <a:pPr lvl="1"/>
                <a:r>
                  <a:rPr lang="en-US" dirty="0"/>
                  <a:t>"n choose k" </a:t>
                </a:r>
                <a:r>
                  <a:rPr lang="en-US" dirty="0" err="1"/>
                  <a:t>nCk</a:t>
                </a:r>
                <a:r>
                  <a:rPr lang="en-US" dirty="0"/>
                  <a:t> = </a:t>
                </a:r>
                <a14:m>
                  <m:oMath xmlns:m="http://schemas.openxmlformats.org/officeDocument/2006/math">
                    <m:d>
                      <m:dPr>
                        <m:ctrlPr>
                          <a:rPr lang="en-US" b="0" i="1" smtClean="0">
                            <a:latin typeface="Cambria Math" panose="02040503050406030204" pitchFamily="18" charset="0"/>
                          </a:rPr>
                        </m:ctrlPr>
                      </m:dPr>
                      <m:e>
                        <m:f>
                          <m:fPr>
                            <m:type m:val="noBar"/>
                            <m:ctrlPr>
                              <a:rPr lang="en-US" b="0" i="1" smtClean="0">
                                <a:latin typeface="Cambria Math" panose="02040503050406030204" pitchFamily="18" charset="0"/>
                              </a:rPr>
                            </m:ctrlPr>
                          </m:fPr>
                          <m:num>
                            <m:r>
                              <a:rPr lang="en-US" b="0" i="1" smtClean="0">
                                <a:latin typeface="Cambria Math" panose="02040503050406030204" pitchFamily="18" charset="0"/>
                              </a:rPr>
                              <m:t>𝑛</m:t>
                            </m:r>
                          </m:num>
                          <m:den>
                            <m:r>
                              <a:rPr lang="en-US" b="0" i="1" smtClean="0">
                                <a:latin typeface="Cambria Math" panose="02040503050406030204" pitchFamily="18" charset="0"/>
                              </a:rPr>
                              <m:t>𝑘</m:t>
                            </m:r>
                          </m:den>
                        </m:f>
                      </m:e>
                    </m:d>
                    <m:r>
                      <a:rPr lang="en-US" b="0" i="1" smtClean="0">
                        <a:latin typeface="Cambria Math" panose="02040503050406030204" pitchFamily="18" charset="0"/>
                      </a:rPr>
                      <m:t> = </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num>
                      <m:den>
                        <m:r>
                          <a:rPr lang="en-US" b="0" i="1" smtClean="0">
                            <a:latin typeface="Cambria Math" panose="02040503050406030204" pitchFamily="18" charset="0"/>
                          </a:rPr>
                          <m:t>𝑘</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den>
                    </m:f>
                  </m:oMath>
                </a14:m>
                <a:endParaRPr lang="en-US" dirty="0"/>
              </a:p>
              <a:p>
                <a:pPr lvl="1"/>
                <a:r>
                  <a:rPr lang="en-US" dirty="0"/>
                  <a:t>Choosing k elements from a set of n things</a:t>
                </a:r>
              </a:p>
              <a:p>
                <a:pPr lvl="1"/>
                <a:r>
                  <a:rPr lang="en-US" dirty="0"/>
                  <a:t>Without replacement</a:t>
                </a:r>
              </a:p>
              <a:p>
                <a:pPr lvl="1"/>
                <a:r>
                  <a:rPr lang="en-US" dirty="0"/>
                  <a:t>Order chosen </a:t>
                </a:r>
                <a:r>
                  <a:rPr lang="en-US" i="1" dirty="0"/>
                  <a:t>does not </a:t>
                </a:r>
                <a:r>
                  <a:rPr lang="en-US" dirty="0"/>
                  <a:t>matter.</a:t>
                </a:r>
              </a:p>
              <a:p>
                <a:r>
                  <a:rPr lang="en-US" b="1" dirty="0"/>
                  <a:t>Permutation:</a:t>
                </a:r>
              </a:p>
              <a:p>
                <a:pPr lvl="1"/>
                <a:r>
                  <a:rPr lang="en-US" dirty="0"/>
                  <a:t>"n permute k" </a:t>
                </a:r>
                <a:r>
                  <a:rPr lang="en-US" baseline="-25000" dirty="0" err="1"/>
                  <a:t>n</a:t>
                </a:r>
                <a:r>
                  <a:rPr lang="en-US" dirty="0" err="1"/>
                  <a:t>P</a:t>
                </a:r>
                <a:r>
                  <a:rPr lang="en-US" baseline="-25000" dirty="0" err="1"/>
                  <a:t>k</a:t>
                </a:r>
                <a14:m>
                  <m:oMath xmlns:m="http://schemas.openxmlformats.org/officeDocument/2006/math">
                    <m:r>
                      <a:rPr lang="en-US" b="0" i="1" smtClean="0">
                        <a:latin typeface="Cambria Math" panose="02040503050406030204" pitchFamily="18" charset="0"/>
                      </a:rPr>
                      <m:t> = </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den>
                    </m:f>
                  </m:oMath>
                </a14:m>
                <a:endParaRPr lang="en-US" dirty="0"/>
              </a:p>
              <a:p>
                <a:pPr lvl="1"/>
                <a:r>
                  <a:rPr lang="en-US" dirty="0"/>
                  <a:t>Choosing k elements from a set of n things</a:t>
                </a:r>
              </a:p>
              <a:p>
                <a:pPr lvl="1"/>
                <a:r>
                  <a:rPr lang="en-US" dirty="0"/>
                  <a:t>Without replacement</a:t>
                </a:r>
              </a:p>
              <a:p>
                <a:pPr lvl="1"/>
                <a:r>
                  <a:rPr lang="en-US" dirty="0"/>
                  <a:t>Order chosen </a:t>
                </a:r>
                <a:r>
                  <a:rPr lang="en-US" i="1" dirty="0"/>
                  <a:t>does </a:t>
                </a:r>
                <a:r>
                  <a:rPr lang="en-US" dirty="0"/>
                  <a:t>matter.</a:t>
                </a:r>
              </a:p>
              <a:p>
                <a:endParaRPr lang="en-US" dirty="0"/>
              </a:p>
            </p:txBody>
          </p:sp>
        </mc:Choice>
        <mc:Fallback xmlns="">
          <p:sp>
            <p:nvSpPr>
              <p:cNvPr id="3" name="Content Placeholder 2">
                <a:extLst>
                  <a:ext uri="{FF2B5EF4-FFF2-40B4-BE49-F238E27FC236}">
                    <a16:creationId xmlns:a16="http://schemas.microsoft.com/office/drawing/2014/main" id="{2898D2FE-18FD-8478-6CCD-63DA9F6F8571}"/>
                  </a:ext>
                </a:extLst>
              </p:cNvPr>
              <p:cNvSpPr>
                <a:spLocks noGrp="1" noRot="1" noChangeAspect="1" noMove="1" noResize="1" noEditPoints="1" noAdjustHandles="1" noChangeArrowheads="1" noChangeShapeType="1" noTextEdit="1"/>
              </p:cNvSpPr>
              <p:nvPr>
                <p:ph idx="1"/>
              </p:nvPr>
            </p:nvSpPr>
            <p:spPr>
              <a:blipFill>
                <a:blip r:embed="rId2"/>
                <a:stretch>
                  <a:fillRect l="-1086" t="-3198"/>
                </a:stretch>
              </a:blipFill>
            </p:spPr>
            <p:txBody>
              <a:bodyPr/>
              <a:lstStyle/>
              <a:p>
                <a:r>
                  <a:rPr lang="en-US">
                    <a:noFill/>
                  </a:rPr>
                  <a:t> </a:t>
                </a:r>
              </a:p>
            </p:txBody>
          </p:sp>
        </mc:Fallback>
      </mc:AlternateContent>
    </p:spTree>
    <p:extLst>
      <p:ext uri="{BB962C8B-B14F-4D97-AF65-F5344CB8AC3E}">
        <p14:creationId xmlns:p14="http://schemas.microsoft.com/office/powerpoint/2010/main" val="2027240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FA707-0932-60FF-4988-2E931D3B8A2C}"/>
              </a:ext>
            </a:extLst>
          </p:cNvPr>
          <p:cNvSpPr>
            <a:spLocks noGrp="1"/>
          </p:cNvSpPr>
          <p:nvPr>
            <p:ph type="title"/>
          </p:nvPr>
        </p:nvSpPr>
        <p:spPr/>
        <p:txBody>
          <a:bodyPr/>
          <a:lstStyle/>
          <a:p>
            <a:r>
              <a:rPr lang="en-US" dirty="0"/>
              <a:t>Imagine we are actors</a:t>
            </a:r>
          </a:p>
        </p:txBody>
      </p:sp>
      <p:sp>
        <p:nvSpPr>
          <p:cNvPr id="3" name="Text Placeholder 2">
            <a:extLst>
              <a:ext uri="{FF2B5EF4-FFF2-40B4-BE49-F238E27FC236}">
                <a16:creationId xmlns:a16="http://schemas.microsoft.com/office/drawing/2014/main" id="{043C75FD-F026-8996-D667-4419CAF39F32}"/>
              </a:ext>
            </a:extLst>
          </p:cNvPr>
          <p:cNvSpPr>
            <a:spLocks noGrp="1"/>
          </p:cNvSpPr>
          <p:nvPr>
            <p:ph type="body" idx="1"/>
          </p:nvPr>
        </p:nvSpPr>
        <p:spPr/>
        <p:txBody>
          <a:bodyPr/>
          <a:lstStyle/>
          <a:p>
            <a:endParaRPr lang="en-US" dirty="0"/>
          </a:p>
        </p:txBody>
      </p:sp>
      <p:pic>
        <p:nvPicPr>
          <p:cNvPr id="1026" name="Picture 2" descr="Explore Los Angeles' Hollywood Walk of Fame on Your California Vacation">
            <a:extLst>
              <a:ext uri="{FF2B5EF4-FFF2-40B4-BE49-F238E27FC236}">
                <a16:creationId xmlns:a16="http://schemas.microsoft.com/office/drawing/2014/main" id="{19BAA52E-69BE-D8F1-B442-3158A9703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31750"/>
            <a:ext cx="6858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604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9B38-6554-1FA7-D581-C9085F59F9D3}"/>
              </a:ext>
            </a:extLst>
          </p:cNvPr>
          <p:cNvSpPr>
            <a:spLocks noGrp="1"/>
          </p:cNvSpPr>
          <p:nvPr>
            <p:ph type="title"/>
          </p:nvPr>
        </p:nvSpPr>
        <p:spPr/>
        <p:txBody>
          <a:bodyPr/>
          <a:lstStyle/>
          <a:p>
            <a:r>
              <a:rPr lang="en-US" dirty="0"/>
              <a:t>Example Problem</a:t>
            </a:r>
          </a:p>
        </p:txBody>
      </p:sp>
      <p:sp>
        <p:nvSpPr>
          <p:cNvPr id="3" name="Content Placeholder 2">
            <a:extLst>
              <a:ext uri="{FF2B5EF4-FFF2-40B4-BE49-F238E27FC236}">
                <a16:creationId xmlns:a16="http://schemas.microsoft.com/office/drawing/2014/main" id="{D1816123-7487-0F27-5662-C9C9EA8619C1}"/>
              </a:ext>
            </a:extLst>
          </p:cNvPr>
          <p:cNvSpPr>
            <a:spLocks noGrp="1"/>
          </p:cNvSpPr>
          <p:nvPr>
            <p:ph idx="1"/>
          </p:nvPr>
        </p:nvSpPr>
        <p:spPr/>
        <p:txBody>
          <a:bodyPr>
            <a:normAutofit fontScale="92500"/>
          </a:bodyPr>
          <a:lstStyle/>
          <a:p>
            <a:r>
              <a:rPr lang="en-US" dirty="0"/>
              <a:t>A hungry group of professional Settlers of Catan players stop at </a:t>
            </a:r>
            <a:r>
              <a:rPr lang="en-US" dirty="0" err="1"/>
              <a:t>Loard's</a:t>
            </a:r>
            <a:r>
              <a:rPr lang="en-US" dirty="0"/>
              <a:t> Ice Cream on the way to their next tournament. Their coach plans to buy each team member a cone. The shop is stocked with 16 flavors. For cones, having chocolate ice cream as the bottom scoop is different from having chocolate as the top scoop. For bowls, it doesn't matter in what order the scoops are added.</a:t>
            </a:r>
          </a:p>
          <a:p>
            <a:pPr lvl="1"/>
            <a:r>
              <a:rPr lang="en-US" dirty="0"/>
              <a:t>If a flavor cannot be chosen more than once, how many possible 3-scoop cones could be ordered?</a:t>
            </a:r>
          </a:p>
          <a:p>
            <a:pPr lvl="1"/>
            <a:r>
              <a:rPr lang="en-US" dirty="0"/>
              <a:t>If a flavor can be chosen more than once, how many possible 5-scoop bowls could be ordered?</a:t>
            </a:r>
          </a:p>
          <a:p>
            <a:pPr lvl="1"/>
            <a:r>
              <a:rPr lang="en-US" dirty="0"/>
              <a:t>If a flavor cannot be chosen more than once, how many possible 4-scoop bowls could be ordered?</a:t>
            </a:r>
          </a:p>
          <a:p>
            <a:endParaRPr lang="en-US" dirty="0"/>
          </a:p>
          <a:p>
            <a:endParaRPr lang="en-US" dirty="0"/>
          </a:p>
        </p:txBody>
      </p:sp>
    </p:spTree>
    <p:extLst>
      <p:ext uri="{BB962C8B-B14F-4D97-AF65-F5344CB8AC3E}">
        <p14:creationId xmlns:p14="http://schemas.microsoft.com/office/powerpoint/2010/main" val="2285021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366B3-235A-94A4-C7AF-D215EC36B59A}"/>
              </a:ext>
            </a:extLst>
          </p:cNvPr>
          <p:cNvSpPr>
            <a:spLocks noGrp="1"/>
          </p:cNvSpPr>
          <p:nvPr>
            <p:ph type="title"/>
          </p:nvPr>
        </p:nvSpPr>
        <p:spPr/>
        <p:txBody>
          <a:bodyPr/>
          <a:lstStyle/>
          <a:p>
            <a:r>
              <a:rPr lang="en-US" dirty="0" err="1"/>
              <a:t>Asymptotics</a:t>
            </a:r>
            <a:endParaRPr lang="en-US" dirty="0"/>
          </a:p>
        </p:txBody>
      </p:sp>
      <p:sp>
        <p:nvSpPr>
          <p:cNvPr id="3" name="Text Placeholder 2">
            <a:extLst>
              <a:ext uri="{FF2B5EF4-FFF2-40B4-BE49-F238E27FC236}">
                <a16:creationId xmlns:a16="http://schemas.microsoft.com/office/drawing/2014/main" id="{752F5A76-23B8-A26C-9289-E9DD38BFD7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33311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6AC0B-5271-5009-E8CA-7FEF3040926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EF7B773-05CB-F51E-11FB-A19B1EDB4963}"/>
              </a:ext>
            </a:extLst>
          </p:cNvPr>
          <p:cNvSpPr>
            <a:spLocks noGrp="1"/>
          </p:cNvSpPr>
          <p:nvPr>
            <p:ph idx="1"/>
          </p:nvPr>
        </p:nvSpPr>
        <p:spPr/>
        <p:txBody>
          <a:bodyPr/>
          <a:lstStyle/>
          <a:p>
            <a:r>
              <a:rPr lang="en-US" dirty="0"/>
              <a:t>RAM model of computation</a:t>
            </a:r>
          </a:p>
          <a:p>
            <a:r>
              <a:rPr lang="en-US" dirty="0"/>
              <a:t>Big-Oh</a:t>
            </a:r>
          </a:p>
          <a:p>
            <a:r>
              <a:rPr lang="en-US" dirty="0"/>
              <a:t>Growth rates &amp; dominance </a:t>
            </a:r>
          </a:p>
          <a:p>
            <a:r>
              <a:rPr lang="en-US" dirty="0"/>
              <a:t>How-to do "big O" math</a:t>
            </a:r>
          </a:p>
          <a:p>
            <a:r>
              <a:rPr lang="en-US" dirty="0"/>
              <a:t>Summations</a:t>
            </a:r>
          </a:p>
          <a:p>
            <a:r>
              <a:rPr lang="en-US" dirty="0"/>
              <a:t>Logarithms</a:t>
            </a:r>
          </a:p>
        </p:txBody>
      </p:sp>
      <p:sp>
        <p:nvSpPr>
          <p:cNvPr id="4" name="Slide Number Placeholder 3">
            <a:extLst>
              <a:ext uri="{FF2B5EF4-FFF2-40B4-BE49-F238E27FC236}">
                <a16:creationId xmlns:a16="http://schemas.microsoft.com/office/drawing/2014/main" id="{D22584F9-48A0-F171-7CA5-E7638CB052BD}"/>
              </a:ext>
            </a:extLst>
          </p:cNvPr>
          <p:cNvSpPr>
            <a:spLocks noGrp="1"/>
          </p:cNvSpPr>
          <p:nvPr>
            <p:ph type="sldNum" sz="quarter" idx="12"/>
          </p:nvPr>
        </p:nvSpPr>
        <p:spPr/>
        <p:txBody>
          <a:bodyPr/>
          <a:lstStyle/>
          <a:p>
            <a:fld id="{D2F4125D-F56D-C047-90BA-65C36FD591C6}" type="slidenum">
              <a:rPr lang="en-US" smtClean="0"/>
              <a:t>22</a:t>
            </a:fld>
            <a:endParaRPr lang="en-US"/>
          </a:p>
        </p:txBody>
      </p:sp>
    </p:spTree>
    <p:extLst>
      <p:ext uri="{BB962C8B-B14F-4D97-AF65-F5344CB8AC3E}">
        <p14:creationId xmlns:p14="http://schemas.microsoft.com/office/powerpoint/2010/main" val="1823229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934E5-5410-C49F-7860-CCA6729C96B6}"/>
              </a:ext>
            </a:extLst>
          </p:cNvPr>
          <p:cNvSpPr>
            <a:spLocks noGrp="1"/>
          </p:cNvSpPr>
          <p:nvPr>
            <p:ph type="title"/>
          </p:nvPr>
        </p:nvSpPr>
        <p:spPr/>
        <p:txBody>
          <a:bodyPr/>
          <a:lstStyle/>
          <a:p>
            <a:r>
              <a:rPr lang="en-US" dirty="0"/>
              <a:t>Let's make up a machine</a:t>
            </a:r>
          </a:p>
        </p:txBody>
      </p:sp>
      <p:sp>
        <p:nvSpPr>
          <p:cNvPr id="3" name="Content Placeholder 2">
            <a:extLst>
              <a:ext uri="{FF2B5EF4-FFF2-40B4-BE49-F238E27FC236}">
                <a16:creationId xmlns:a16="http://schemas.microsoft.com/office/drawing/2014/main" id="{729B9A6B-7CF4-A65A-453C-3E50F749CB4A}"/>
              </a:ext>
            </a:extLst>
          </p:cNvPr>
          <p:cNvSpPr>
            <a:spLocks noGrp="1"/>
          </p:cNvSpPr>
          <p:nvPr>
            <p:ph idx="1"/>
          </p:nvPr>
        </p:nvSpPr>
        <p:spPr/>
        <p:txBody>
          <a:bodyPr/>
          <a:lstStyle/>
          <a:p>
            <a:r>
              <a:rPr lang="en-US" dirty="0"/>
              <a:t>"Random Access Machine" (RAM)</a:t>
            </a:r>
          </a:p>
          <a:p>
            <a:r>
              <a:rPr lang="en-US" dirty="0"/>
              <a:t>Gives us a computational model where:</a:t>
            </a:r>
          </a:p>
          <a:p>
            <a:endParaRPr lang="en-US" dirty="0"/>
          </a:p>
          <a:p>
            <a:r>
              <a:rPr lang="en-US" dirty="0"/>
              <a:t>Every simple operation (+, -, *, =, if, call, </a:t>
            </a:r>
            <a:r>
              <a:rPr lang="en-US" dirty="0" err="1"/>
              <a:t>etc</a:t>
            </a:r>
            <a:r>
              <a:rPr lang="en-US" dirty="0"/>
              <a:t>) takes 1 "time step"</a:t>
            </a:r>
          </a:p>
          <a:p>
            <a:r>
              <a:rPr lang="en-US" dirty="0"/>
              <a:t>Each memory access takes 1 time step </a:t>
            </a:r>
          </a:p>
          <a:p>
            <a:pPr lvl="1"/>
            <a:r>
              <a:rPr lang="en-US" dirty="0"/>
              <a:t>Have as much memory as needed</a:t>
            </a:r>
          </a:p>
          <a:p>
            <a:pPr lvl="1"/>
            <a:r>
              <a:rPr lang="en-US" dirty="0"/>
              <a:t>Doesn't matter if memory is in cache or on disk</a:t>
            </a:r>
          </a:p>
          <a:p>
            <a:r>
              <a:rPr lang="en-US" dirty="0"/>
              <a:t>Loops/subroutines are </a:t>
            </a:r>
            <a:r>
              <a:rPr lang="en-US" i="1" dirty="0"/>
              <a:t>not</a:t>
            </a:r>
            <a:r>
              <a:rPr lang="en-US" dirty="0"/>
              <a:t> simple operations</a:t>
            </a:r>
          </a:p>
        </p:txBody>
      </p:sp>
      <p:grpSp>
        <p:nvGrpSpPr>
          <p:cNvPr id="7" name="Group 6">
            <a:extLst>
              <a:ext uri="{FF2B5EF4-FFF2-40B4-BE49-F238E27FC236}">
                <a16:creationId xmlns:a16="http://schemas.microsoft.com/office/drawing/2014/main" id="{84D01064-43FF-DD61-10CF-1CAB5C374B98}"/>
              </a:ext>
            </a:extLst>
          </p:cNvPr>
          <p:cNvGrpSpPr/>
          <p:nvPr/>
        </p:nvGrpSpPr>
        <p:grpSpPr>
          <a:xfrm>
            <a:off x="9096231" y="192181"/>
            <a:ext cx="2790969" cy="2997013"/>
            <a:chOff x="8153400" y="185737"/>
            <a:chExt cx="2790969" cy="2997013"/>
          </a:xfrm>
        </p:grpSpPr>
        <p:sp>
          <p:nvSpPr>
            <p:cNvPr id="4" name="TextBox 3">
              <a:extLst>
                <a:ext uri="{FF2B5EF4-FFF2-40B4-BE49-F238E27FC236}">
                  <a16:creationId xmlns:a16="http://schemas.microsoft.com/office/drawing/2014/main" id="{F648E731-82E3-2239-F0A2-7B54961BE9B7}"/>
                </a:ext>
              </a:extLst>
            </p:cNvPr>
            <p:cNvSpPr txBox="1"/>
            <p:nvPr/>
          </p:nvSpPr>
          <p:spPr>
            <a:xfrm>
              <a:off x="8153400" y="1613090"/>
              <a:ext cx="1415772" cy="1569660"/>
            </a:xfrm>
            <a:prstGeom prst="rect">
              <a:avLst/>
            </a:prstGeom>
            <a:noFill/>
          </p:spPr>
          <p:txBody>
            <a:bodyPr wrap="none" rtlCol="0">
              <a:spAutoFit/>
            </a:bodyPr>
            <a:lstStyle/>
            <a:p>
              <a:r>
                <a:rPr lang="en-US" sz="9600" dirty="0"/>
                <a:t>🧐</a:t>
              </a:r>
            </a:p>
          </p:txBody>
        </p:sp>
        <p:sp>
          <p:nvSpPr>
            <p:cNvPr id="5" name="TextBox 4">
              <a:extLst>
                <a:ext uri="{FF2B5EF4-FFF2-40B4-BE49-F238E27FC236}">
                  <a16:creationId xmlns:a16="http://schemas.microsoft.com/office/drawing/2014/main" id="{D6C7424B-AFC4-A18D-FD23-F3327EA60AD5}"/>
                </a:ext>
              </a:extLst>
            </p:cNvPr>
            <p:cNvSpPr txBox="1"/>
            <p:nvPr/>
          </p:nvSpPr>
          <p:spPr>
            <a:xfrm>
              <a:off x="9156700" y="185737"/>
              <a:ext cx="1787669" cy="2015936"/>
            </a:xfrm>
            <a:prstGeom prst="rect">
              <a:avLst/>
            </a:prstGeom>
            <a:noFill/>
          </p:spPr>
          <p:txBody>
            <a:bodyPr wrap="none" rtlCol="0">
              <a:spAutoFit/>
            </a:bodyPr>
            <a:lstStyle/>
            <a:p>
              <a:r>
                <a:rPr lang="en-US" sz="12500" dirty="0"/>
                <a:t>💭</a:t>
              </a:r>
            </a:p>
          </p:txBody>
        </p:sp>
        <p:sp>
          <p:nvSpPr>
            <p:cNvPr id="6" name="TextBox 5">
              <a:extLst>
                <a:ext uri="{FF2B5EF4-FFF2-40B4-BE49-F238E27FC236}">
                  <a16:creationId xmlns:a16="http://schemas.microsoft.com/office/drawing/2014/main" id="{940CD461-5E15-4DF1-0FE5-9EA9BB3FF5DB}"/>
                </a:ext>
              </a:extLst>
            </p:cNvPr>
            <p:cNvSpPr txBox="1"/>
            <p:nvPr/>
          </p:nvSpPr>
          <p:spPr>
            <a:xfrm>
              <a:off x="9701720" y="485819"/>
              <a:ext cx="697627" cy="707886"/>
            </a:xfrm>
            <a:prstGeom prst="rect">
              <a:avLst/>
            </a:prstGeom>
            <a:noFill/>
          </p:spPr>
          <p:txBody>
            <a:bodyPr wrap="none" rtlCol="0">
              <a:spAutoFit/>
            </a:bodyPr>
            <a:lstStyle/>
            <a:p>
              <a:r>
                <a:rPr lang="en-US" sz="4000" dirty="0"/>
                <a:t>🖥️</a:t>
              </a:r>
            </a:p>
          </p:txBody>
        </p:sp>
      </p:grpSp>
      <p:sp>
        <p:nvSpPr>
          <p:cNvPr id="8" name="Slide Number Placeholder 7">
            <a:extLst>
              <a:ext uri="{FF2B5EF4-FFF2-40B4-BE49-F238E27FC236}">
                <a16:creationId xmlns:a16="http://schemas.microsoft.com/office/drawing/2014/main" id="{3D13FB13-3671-EE75-76DE-7CE0FB609019}"/>
              </a:ext>
            </a:extLst>
          </p:cNvPr>
          <p:cNvSpPr>
            <a:spLocks noGrp="1"/>
          </p:cNvSpPr>
          <p:nvPr>
            <p:ph type="sldNum" sz="quarter" idx="12"/>
          </p:nvPr>
        </p:nvSpPr>
        <p:spPr/>
        <p:txBody>
          <a:bodyPr/>
          <a:lstStyle/>
          <a:p>
            <a:fld id="{D2F4125D-F56D-C047-90BA-65C36FD591C6}" type="slidenum">
              <a:rPr lang="en-US" smtClean="0"/>
              <a:t>23</a:t>
            </a:fld>
            <a:endParaRPr lang="en-US"/>
          </a:p>
        </p:txBody>
      </p:sp>
    </p:spTree>
    <p:extLst>
      <p:ext uri="{BB962C8B-B14F-4D97-AF65-F5344CB8AC3E}">
        <p14:creationId xmlns:p14="http://schemas.microsoft.com/office/powerpoint/2010/main" val="214752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52545-CF7D-FA83-FA79-8F6A8AB1D5B0}"/>
              </a:ext>
            </a:extLst>
          </p:cNvPr>
          <p:cNvSpPr>
            <a:spLocks noGrp="1"/>
          </p:cNvSpPr>
          <p:nvPr>
            <p:ph type="title"/>
          </p:nvPr>
        </p:nvSpPr>
        <p:spPr/>
        <p:txBody>
          <a:bodyPr/>
          <a:lstStyle/>
          <a:p>
            <a:r>
              <a:rPr lang="en-US" dirty="0"/>
              <a:t>RAM Model</a:t>
            </a:r>
          </a:p>
        </p:txBody>
      </p:sp>
      <p:sp>
        <p:nvSpPr>
          <p:cNvPr id="3" name="Content Placeholder 2">
            <a:extLst>
              <a:ext uri="{FF2B5EF4-FFF2-40B4-BE49-F238E27FC236}">
                <a16:creationId xmlns:a16="http://schemas.microsoft.com/office/drawing/2014/main" id="{B156AA96-223D-5D45-1BBB-812DD46397E7}"/>
              </a:ext>
            </a:extLst>
          </p:cNvPr>
          <p:cNvSpPr>
            <a:spLocks noGrp="1"/>
          </p:cNvSpPr>
          <p:nvPr>
            <p:ph idx="1"/>
          </p:nvPr>
        </p:nvSpPr>
        <p:spPr>
          <a:xfrm>
            <a:off x="838200" y="1600200"/>
            <a:ext cx="10515600" cy="4576763"/>
          </a:xfrm>
        </p:spPr>
        <p:txBody>
          <a:bodyPr>
            <a:normAutofit/>
          </a:bodyPr>
          <a:lstStyle/>
          <a:p>
            <a:r>
              <a:rPr lang="en-US" dirty="0"/>
              <a:t>This is an abstract machine that helps us assess algorithm performance.</a:t>
            </a:r>
          </a:p>
          <a:p>
            <a:r>
              <a:rPr lang="en-US" dirty="0"/>
              <a:t>Lets us evaluate algorithms machine-independently. </a:t>
            </a:r>
          </a:p>
        </p:txBody>
      </p:sp>
      <p:pic>
        <p:nvPicPr>
          <p:cNvPr id="4098" name="Picture 2" descr="Best computers in 2026: our top picks tested and rated | Tom's Guide">
            <a:extLst>
              <a:ext uri="{FF2B5EF4-FFF2-40B4-BE49-F238E27FC236}">
                <a16:creationId xmlns:a16="http://schemas.microsoft.com/office/drawing/2014/main" id="{DDC9A18C-7951-F545-8320-7C1804286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77506"/>
            <a:ext cx="4787900" cy="269319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20 years of the iMac at Ars Technica, in reviews and pictures - Ars Technica">
            <a:extLst>
              <a:ext uri="{FF2B5EF4-FFF2-40B4-BE49-F238E27FC236}">
                <a16:creationId xmlns:a16="http://schemas.microsoft.com/office/drawing/2014/main" id="{8CB01951-D898-606D-5B31-1284497F5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348" y="4058490"/>
            <a:ext cx="4049712" cy="281221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What is a server? Pros, cons and comparisons - RackSolutions">
            <a:extLst>
              <a:ext uri="{FF2B5EF4-FFF2-40B4-BE49-F238E27FC236}">
                <a16:creationId xmlns:a16="http://schemas.microsoft.com/office/drawing/2014/main" id="{6928D993-845A-1CD4-5038-17570C6F5D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3562" y="4603253"/>
            <a:ext cx="4008438" cy="2254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906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D5B76-830B-EF18-7B2F-34BFC4F36FE7}"/>
              </a:ext>
            </a:extLst>
          </p:cNvPr>
          <p:cNvSpPr>
            <a:spLocks noGrp="1"/>
          </p:cNvSpPr>
          <p:nvPr>
            <p:ph type="title"/>
          </p:nvPr>
        </p:nvSpPr>
        <p:spPr/>
        <p:txBody>
          <a:bodyPr/>
          <a:lstStyle/>
          <a:p>
            <a:r>
              <a:rPr lang="en-US" dirty="0"/>
              <a:t>RAM model</a:t>
            </a:r>
          </a:p>
        </p:txBody>
      </p:sp>
      <p:sp>
        <p:nvSpPr>
          <p:cNvPr id="3" name="Content Placeholder 2">
            <a:extLst>
              <a:ext uri="{FF2B5EF4-FFF2-40B4-BE49-F238E27FC236}">
                <a16:creationId xmlns:a16="http://schemas.microsoft.com/office/drawing/2014/main" id="{AC2853B5-88A9-2C68-D501-3CE06DDAC993}"/>
              </a:ext>
            </a:extLst>
          </p:cNvPr>
          <p:cNvSpPr>
            <a:spLocks noGrp="1"/>
          </p:cNvSpPr>
          <p:nvPr>
            <p:ph idx="1"/>
          </p:nvPr>
        </p:nvSpPr>
        <p:spPr/>
        <p:txBody>
          <a:bodyPr>
            <a:normAutofit/>
          </a:bodyPr>
          <a:lstStyle/>
          <a:p>
            <a:r>
              <a:rPr lang="en-US" dirty="0"/>
              <a:t>Counts the steps taken, the amount of </a:t>
            </a:r>
            <a:r>
              <a:rPr lang="en-US" i="1" dirty="0"/>
              <a:t>time</a:t>
            </a:r>
            <a:r>
              <a:rPr lang="en-US" dirty="0"/>
              <a:t> taken to complete operations</a:t>
            </a:r>
          </a:p>
          <a:p>
            <a:endParaRPr lang="en-US" dirty="0"/>
          </a:p>
          <a:p>
            <a:r>
              <a:rPr lang="en-US" dirty="0"/>
              <a:t>Machine-independent</a:t>
            </a:r>
          </a:p>
          <a:p>
            <a:r>
              <a:rPr lang="en-US" dirty="0"/>
              <a:t>Language-independent</a:t>
            </a:r>
          </a:p>
          <a:p>
            <a:endParaRPr lang="en-US" dirty="0"/>
          </a:p>
        </p:txBody>
      </p:sp>
      <p:sp>
        <p:nvSpPr>
          <p:cNvPr id="4" name="Slide Number Placeholder 3">
            <a:extLst>
              <a:ext uri="{FF2B5EF4-FFF2-40B4-BE49-F238E27FC236}">
                <a16:creationId xmlns:a16="http://schemas.microsoft.com/office/drawing/2014/main" id="{E134DC50-0F15-1A36-FF00-E02C694B4528}"/>
              </a:ext>
            </a:extLst>
          </p:cNvPr>
          <p:cNvSpPr>
            <a:spLocks noGrp="1"/>
          </p:cNvSpPr>
          <p:nvPr>
            <p:ph type="sldNum" sz="quarter" idx="12"/>
          </p:nvPr>
        </p:nvSpPr>
        <p:spPr/>
        <p:txBody>
          <a:bodyPr/>
          <a:lstStyle/>
          <a:p>
            <a:fld id="{D2F4125D-F56D-C047-90BA-65C36FD591C6}" type="slidenum">
              <a:rPr lang="en-US" smtClean="0"/>
              <a:t>25</a:t>
            </a:fld>
            <a:endParaRPr lang="en-US"/>
          </a:p>
        </p:txBody>
      </p:sp>
      <p:pic>
        <p:nvPicPr>
          <p:cNvPr id="1026" name="Picture 2" descr="Count Von Count - Sesame Workshop">
            <a:extLst>
              <a:ext uri="{FF2B5EF4-FFF2-40B4-BE49-F238E27FC236}">
                <a16:creationId xmlns:a16="http://schemas.microsoft.com/office/drawing/2014/main" id="{CF70C6D3-9FD1-4022-0EE7-F7B789C22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800" y="53975"/>
            <a:ext cx="2362200"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030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87FBA-8D47-B8D8-4AB6-E3B596C6DF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A3ECFE-99F7-2799-2A3C-CD9911570FE8}"/>
              </a:ext>
            </a:extLst>
          </p:cNvPr>
          <p:cNvSpPr>
            <a:spLocks noGrp="1"/>
          </p:cNvSpPr>
          <p:nvPr>
            <p:ph type="title"/>
          </p:nvPr>
        </p:nvSpPr>
        <p:spPr/>
        <p:txBody>
          <a:bodyPr/>
          <a:lstStyle/>
          <a:p>
            <a:r>
              <a:rPr lang="en-US" dirty="0"/>
              <a:t>How many instructions are completed?</a:t>
            </a:r>
          </a:p>
        </p:txBody>
      </p:sp>
      <p:sp>
        <p:nvSpPr>
          <p:cNvPr id="3" name="Content Placeholder 2">
            <a:extLst>
              <a:ext uri="{FF2B5EF4-FFF2-40B4-BE49-F238E27FC236}">
                <a16:creationId xmlns:a16="http://schemas.microsoft.com/office/drawing/2014/main" id="{824D7DDE-EA31-CF7F-01AA-54A1AA14BADD}"/>
              </a:ext>
            </a:extLst>
          </p:cNvPr>
          <p:cNvSpPr>
            <a:spLocks noGrp="1"/>
          </p:cNvSpPr>
          <p:nvPr>
            <p:ph idx="1"/>
          </p:nvPr>
        </p:nvSpPr>
        <p:spPr/>
        <p:txBody>
          <a:bodyPr/>
          <a:lstStyle/>
          <a:p>
            <a:pPr marL="0" indent="0">
              <a:buNone/>
            </a:pPr>
            <a:r>
              <a:rPr lang="en-US" dirty="0">
                <a:latin typeface="Consolas" panose="020B0609020204030204" pitchFamily="49" charset="0"/>
                <a:cs typeface="Consolas" panose="020B0609020204030204" pitchFamily="49" charset="0"/>
              </a:rPr>
              <a:t>int[] a = {1, 2, 3, 4, 5};</a:t>
            </a:r>
          </a:p>
          <a:p>
            <a:pPr marL="0" indent="0">
              <a:buNone/>
            </a:pPr>
            <a:r>
              <a:rPr lang="en-US" dirty="0">
                <a:latin typeface="Consolas" panose="020B0609020204030204" pitchFamily="49" charset="0"/>
                <a:cs typeface="Consolas" panose="020B0609020204030204" pitchFamily="49" charset="0"/>
              </a:rPr>
              <a:t>int total = 0;</a:t>
            </a:r>
          </a:p>
          <a:p>
            <a:pPr marL="0" indent="0">
              <a:buNone/>
            </a:pPr>
            <a:r>
              <a:rPr lang="en-US" dirty="0">
                <a:latin typeface="Consolas" panose="020B0609020204030204" pitchFamily="49" charset="0"/>
                <a:cs typeface="Consolas" panose="020B0609020204030204" pitchFamily="49" charset="0"/>
              </a:rPr>
              <a:t>total += a[0];</a:t>
            </a:r>
          </a:p>
          <a:p>
            <a:pPr marL="0" indent="0">
              <a:buNone/>
            </a:pPr>
            <a:r>
              <a:rPr lang="en-US" dirty="0">
                <a:latin typeface="Consolas" panose="020B0609020204030204" pitchFamily="49" charset="0"/>
                <a:cs typeface="Consolas" panose="020B0609020204030204" pitchFamily="49" charset="0"/>
              </a:rPr>
              <a:t>total += a[1];</a:t>
            </a:r>
          </a:p>
          <a:p>
            <a:pPr marL="0" indent="0">
              <a:buNone/>
            </a:pPr>
            <a:r>
              <a:rPr lang="en-US" dirty="0">
                <a:latin typeface="Consolas" panose="020B0609020204030204" pitchFamily="49" charset="0"/>
                <a:cs typeface="Consolas" panose="020B0609020204030204" pitchFamily="49" charset="0"/>
              </a:rPr>
              <a:t>total += a[2];</a:t>
            </a:r>
          </a:p>
          <a:p>
            <a:pPr marL="0" indent="0">
              <a:buNone/>
            </a:pPr>
            <a:r>
              <a:rPr lang="en-US" dirty="0">
                <a:latin typeface="Consolas" panose="020B0609020204030204" pitchFamily="49" charset="0"/>
                <a:cs typeface="Consolas" panose="020B0609020204030204" pitchFamily="49" charset="0"/>
              </a:rPr>
              <a:t>total += a[3];</a:t>
            </a:r>
          </a:p>
          <a:p>
            <a:pPr marL="0" indent="0">
              <a:buNone/>
            </a:pPr>
            <a:r>
              <a:rPr lang="en-US" dirty="0">
                <a:latin typeface="Consolas" panose="020B0609020204030204" pitchFamily="49" charset="0"/>
                <a:cs typeface="Consolas" panose="020B0609020204030204" pitchFamily="49" charset="0"/>
              </a:rPr>
              <a:t>total += a[4];</a:t>
            </a:r>
          </a:p>
          <a:p>
            <a:pPr marL="0" indent="0">
              <a:buNone/>
            </a:pPr>
            <a:r>
              <a:rPr lang="en-US" dirty="0" err="1">
                <a:latin typeface="Consolas" panose="020B0609020204030204" pitchFamily="49" charset="0"/>
                <a:cs typeface="Consolas" panose="020B0609020204030204" pitchFamily="49" charset="0"/>
              </a:rPr>
              <a:t>System.out.println</a:t>
            </a:r>
            <a:r>
              <a:rPr lang="en-US" dirty="0">
                <a:latin typeface="Consolas" panose="020B0609020204030204" pitchFamily="49" charset="0"/>
                <a:cs typeface="Consolas" panose="020B0609020204030204" pitchFamily="49" charset="0"/>
              </a:rPr>
              <a:t>(total);</a:t>
            </a:r>
          </a:p>
        </p:txBody>
      </p:sp>
      <p:sp>
        <p:nvSpPr>
          <p:cNvPr id="4" name="Explosion 1 3">
            <a:extLst>
              <a:ext uri="{FF2B5EF4-FFF2-40B4-BE49-F238E27FC236}">
                <a16:creationId xmlns:a16="http://schemas.microsoft.com/office/drawing/2014/main" id="{39C418F3-482E-F90F-EE48-07A90481316A}"/>
              </a:ext>
            </a:extLst>
          </p:cNvPr>
          <p:cNvSpPr/>
          <p:nvPr/>
        </p:nvSpPr>
        <p:spPr>
          <a:xfrm>
            <a:off x="7734300" y="2819400"/>
            <a:ext cx="3810000" cy="2603500"/>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t>#1</a:t>
            </a:r>
          </a:p>
        </p:txBody>
      </p:sp>
    </p:spTree>
    <p:extLst>
      <p:ext uri="{BB962C8B-B14F-4D97-AF65-F5344CB8AC3E}">
        <p14:creationId xmlns:p14="http://schemas.microsoft.com/office/powerpoint/2010/main" val="1880993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981A5-1E86-0DAF-4626-1A06FAB6F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6BD00D-0DDD-82F3-8C6F-9674CC0EBAC4}"/>
              </a:ext>
            </a:extLst>
          </p:cNvPr>
          <p:cNvSpPr>
            <a:spLocks noGrp="1"/>
          </p:cNvSpPr>
          <p:nvPr>
            <p:ph type="title"/>
          </p:nvPr>
        </p:nvSpPr>
        <p:spPr/>
        <p:txBody>
          <a:bodyPr/>
          <a:lstStyle/>
          <a:p>
            <a:r>
              <a:rPr lang="en-US" dirty="0"/>
              <a:t>How many instructions are completed?</a:t>
            </a:r>
          </a:p>
        </p:txBody>
      </p:sp>
      <p:sp>
        <p:nvSpPr>
          <p:cNvPr id="3" name="Content Placeholder 2">
            <a:extLst>
              <a:ext uri="{FF2B5EF4-FFF2-40B4-BE49-F238E27FC236}">
                <a16:creationId xmlns:a16="http://schemas.microsoft.com/office/drawing/2014/main" id="{D1F1A96F-33A2-DAF5-E80F-607D57494BFB}"/>
              </a:ext>
            </a:extLst>
          </p:cNvPr>
          <p:cNvSpPr>
            <a:spLocks noGrp="1"/>
          </p:cNvSpPr>
          <p:nvPr>
            <p:ph idx="1"/>
          </p:nvPr>
        </p:nvSpPr>
        <p:spPr/>
        <p:txBody>
          <a:bodyPr/>
          <a:lstStyle/>
          <a:p>
            <a:pPr marL="0" indent="0">
              <a:buNone/>
            </a:pPr>
            <a:r>
              <a:rPr lang="en-US" dirty="0">
                <a:latin typeface="Consolas" panose="020B0609020204030204" pitchFamily="49" charset="0"/>
                <a:cs typeface="Consolas" panose="020B0609020204030204" pitchFamily="49" charset="0"/>
              </a:rPr>
              <a:t>a = [1,2,3,4,5]</a:t>
            </a:r>
          </a:p>
          <a:p>
            <a:pPr marL="0" indent="0">
              <a:buNone/>
            </a:pPr>
            <a:r>
              <a:rPr lang="en-US" dirty="0">
                <a:latin typeface="Consolas" panose="020B0609020204030204" pitchFamily="49" charset="0"/>
                <a:cs typeface="Consolas" panose="020B0609020204030204" pitchFamily="49" charset="0"/>
              </a:rPr>
              <a:t>total = 0</a:t>
            </a:r>
          </a:p>
          <a:p>
            <a:pPr marL="0" indent="0">
              <a:buNone/>
            </a:pPr>
            <a:r>
              <a:rPr lang="en-US" dirty="0">
                <a:latin typeface="Consolas" panose="020B0609020204030204" pitchFamily="49" charset="0"/>
                <a:cs typeface="Consolas" panose="020B0609020204030204" pitchFamily="49" charset="0"/>
              </a:rPr>
              <a:t>for x in a:</a:t>
            </a:r>
          </a:p>
          <a:p>
            <a:pPr marL="0" indent="0">
              <a:buNone/>
            </a:pPr>
            <a:r>
              <a:rPr lang="en-US" dirty="0">
                <a:latin typeface="Consolas" panose="020B0609020204030204" pitchFamily="49" charset="0"/>
                <a:cs typeface="Consolas" panose="020B0609020204030204" pitchFamily="49" charset="0"/>
              </a:rPr>
              <a:t>    total += x</a:t>
            </a:r>
          </a:p>
          <a:p>
            <a:pPr marL="0" indent="0">
              <a:buNone/>
            </a:pPr>
            <a:r>
              <a:rPr lang="en-US" dirty="0">
                <a:latin typeface="Consolas" panose="020B0609020204030204" pitchFamily="49" charset="0"/>
                <a:cs typeface="Consolas" panose="020B0609020204030204" pitchFamily="49" charset="0"/>
              </a:rPr>
              <a:t>print(total)</a:t>
            </a:r>
          </a:p>
          <a:p>
            <a:pPr marL="0" indent="0">
              <a:buNone/>
            </a:pPr>
            <a:endParaRPr lang="en-US" dirty="0">
              <a:latin typeface="Consolas" panose="020B0609020204030204" pitchFamily="49" charset="0"/>
              <a:cs typeface="Consolas" panose="020B0609020204030204" pitchFamily="49" charset="0"/>
            </a:endParaRPr>
          </a:p>
        </p:txBody>
      </p:sp>
      <p:sp>
        <p:nvSpPr>
          <p:cNvPr id="5" name="Explosion 1 4">
            <a:extLst>
              <a:ext uri="{FF2B5EF4-FFF2-40B4-BE49-F238E27FC236}">
                <a16:creationId xmlns:a16="http://schemas.microsoft.com/office/drawing/2014/main" id="{D9D02E2C-483A-E3E3-C463-7E97E946BC9E}"/>
              </a:ext>
            </a:extLst>
          </p:cNvPr>
          <p:cNvSpPr/>
          <p:nvPr/>
        </p:nvSpPr>
        <p:spPr>
          <a:xfrm>
            <a:off x="7734300" y="2819400"/>
            <a:ext cx="3810000" cy="2603500"/>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t>#2</a:t>
            </a:r>
          </a:p>
        </p:txBody>
      </p:sp>
    </p:spTree>
    <p:extLst>
      <p:ext uri="{BB962C8B-B14F-4D97-AF65-F5344CB8AC3E}">
        <p14:creationId xmlns:p14="http://schemas.microsoft.com/office/powerpoint/2010/main" val="1314275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D42C7-EF79-9D8B-FF5E-EEDD0D0DB886}"/>
              </a:ext>
            </a:extLst>
          </p:cNvPr>
          <p:cNvSpPr>
            <a:spLocks noGrp="1"/>
          </p:cNvSpPr>
          <p:nvPr>
            <p:ph type="title"/>
          </p:nvPr>
        </p:nvSpPr>
        <p:spPr/>
        <p:txBody>
          <a:bodyPr/>
          <a:lstStyle/>
          <a:p>
            <a:r>
              <a:rPr lang="en-US" dirty="0"/>
              <a:t>How many instructions done generally?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E754E2-D8AE-E97D-6E02-DE4A9F3F7835}"/>
                  </a:ext>
                </a:extLst>
              </p:cNvPr>
              <p:cNvSpPr>
                <a:spLocks noGrp="1"/>
              </p:cNvSpPr>
              <p:nvPr>
                <p:ph idx="1"/>
              </p:nvPr>
            </p:nvSpPr>
            <p:spPr/>
            <p:txBody>
              <a:bodyPr>
                <a:normAutofit fontScale="92500" lnSpcReduction="20000"/>
              </a:bodyPr>
              <a:lstStyle/>
              <a:p>
                <a:r>
                  <a:rPr lang="en-US" dirty="0"/>
                  <a:t>Write as an equation: ex. </a:t>
                </a:r>
                <a14:m>
                  <m:oMath xmlns:m="http://schemas.openxmlformats.org/officeDocument/2006/math">
                    <m:r>
                      <a:rPr lang="en-US" i="1" smtClean="0">
                        <a:effectLst/>
                        <a:latin typeface="Cambria Math" panose="02040503050406030204" pitchFamily="18" charset="0"/>
                        <a:ea typeface="Aptos" panose="020B0004020202020204" pitchFamily="34" charset="0"/>
                        <a:cs typeface="Times New Roman" panose="02020603050405020304" pitchFamily="18" charset="0"/>
                      </a:rPr>
                      <m:t>𝑓</m:t>
                    </m:r>
                    <m:d>
                      <m:dPr>
                        <m:ctrlPr>
                          <a:rPr lang="en-US" i="1">
                            <a:effectLst/>
                            <a:latin typeface="Cambria Math" panose="02040503050406030204" pitchFamily="18" charset="0"/>
                          </a:rPr>
                        </m:ctrlPr>
                      </m:dPr>
                      <m:e>
                        <m:r>
                          <a:rPr lang="en-US" i="1">
                            <a:effectLst/>
                            <a:latin typeface="Cambria Math" panose="02040503050406030204" pitchFamily="18" charset="0"/>
                            <a:ea typeface="Aptos" panose="020B0004020202020204" pitchFamily="34" charset="0"/>
                            <a:cs typeface="Times New Roman" panose="02020603050405020304" pitchFamily="18" charset="0"/>
                          </a:rPr>
                          <m:t>𝑛</m:t>
                        </m:r>
                      </m:e>
                    </m:d>
                    <m:r>
                      <a:rPr lang="en-US" i="1">
                        <a:effectLst/>
                        <a:latin typeface="Cambria Math" panose="02040503050406030204" pitchFamily="18" charset="0"/>
                        <a:ea typeface="Aptos" panose="020B0004020202020204" pitchFamily="34" charset="0"/>
                        <a:cs typeface="Times New Roman" panose="02020603050405020304" pitchFamily="18" charset="0"/>
                      </a:rPr>
                      <m:t>=3</m:t>
                    </m:r>
                    <m:sSup>
                      <m:sSupPr>
                        <m:ctrlPr>
                          <a:rPr lang="en-US" i="1">
                            <a:effectLst/>
                            <a:latin typeface="Cambria Math" panose="02040503050406030204" pitchFamily="18" charset="0"/>
                          </a:rPr>
                        </m:ctrlPr>
                      </m:sSupPr>
                      <m:e>
                        <m:r>
                          <a:rPr lang="en-US" i="1">
                            <a:effectLst/>
                            <a:latin typeface="Cambria Math" panose="02040503050406030204" pitchFamily="18" charset="0"/>
                            <a:ea typeface="Aptos" panose="020B0004020202020204" pitchFamily="34" charset="0"/>
                            <a:cs typeface="Times New Roman" panose="02020603050405020304" pitchFamily="18" charset="0"/>
                          </a:rPr>
                          <m:t>𝑛</m:t>
                        </m:r>
                      </m:e>
                      <m:sup>
                        <m:r>
                          <a:rPr lang="en-US" i="1">
                            <a:effectLst/>
                            <a:latin typeface="Cambria Math" panose="02040503050406030204" pitchFamily="18" charset="0"/>
                            <a:ea typeface="Aptos" panose="020B0004020202020204" pitchFamily="34" charset="0"/>
                            <a:cs typeface="Times New Roman" panose="02020603050405020304" pitchFamily="18" charset="0"/>
                          </a:rPr>
                          <m:t>2</m:t>
                        </m:r>
                      </m:sup>
                    </m:sSup>
                    <m:r>
                      <a:rPr lang="en-US" b="0" i="1" smtClean="0">
                        <a:effectLst/>
                        <a:latin typeface="Cambria Math" panose="02040503050406030204" pitchFamily="18" charset="0"/>
                        <a:ea typeface="Aptos" panose="020B0004020202020204" pitchFamily="34" charset="0"/>
                        <a:cs typeface="Times New Roman" panose="02020603050405020304" pitchFamily="18" charset="0"/>
                      </a:rPr>
                      <m:t>+</m:t>
                    </m:r>
                    <m:r>
                      <a:rPr lang="en-US" i="1">
                        <a:effectLst/>
                        <a:latin typeface="Cambria Math" panose="02040503050406030204" pitchFamily="18" charset="0"/>
                        <a:ea typeface="Aptos" panose="020B0004020202020204" pitchFamily="34" charset="0"/>
                        <a:cs typeface="Times New Roman" panose="02020603050405020304" pitchFamily="18" charset="0"/>
                      </a:rPr>
                      <m:t>100</m:t>
                    </m:r>
                    <m:r>
                      <a:rPr lang="en-US" i="1">
                        <a:effectLst/>
                        <a:latin typeface="Cambria Math" panose="02040503050406030204" pitchFamily="18" charset="0"/>
                        <a:ea typeface="Aptos" panose="020B0004020202020204" pitchFamily="34" charset="0"/>
                        <a:cs typeface="Times New Roman" panose="02020603050405020304" pitchFamily="18" charset="0"/>
                      </a:rPr>
                      <m:t>𝑛</m:t>
                    </m:r>
                    <m:r>
                      <a:rPr lang="en-US" i="1">
                        <a:effectLst/>
                        <a:latin typeface="Cambria Math" panose="02040503050406030204" pitchFamily="18" charset="0"/>
                        <a:ea typeface="Aptos" panose="020B0004020202020204" pitchFamily="34" charset="0"/>
                        <a:cs typeface="Times New Roman" panose="02020603050405020304" pitchFamily="18" charset="0"/>
                      </a:rPr>
                      <m:t>+6</m:t>
                    </m:r>
                  </m:oMath>
                </a14:m>
                <a:r>
                  <a:rPr lang="en-US" dirty="0">
                    <a:effectLst/>
                  </a:rPr>
                  <a:t> </a:t>
                </a:r>
              </a:p>
              <a:p>
                <a:pPr lvl="1"/>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or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often used </a:t>
                </a:r>
              </a:p>
              <a:p>
                <a:pPr lvl="2"/>
                <a14:m>
                  <m:oMath xmlns:m="http://schemas.openxmlformats.org/officeDocument/2006/math">
                    <m:r>
                      <a:rPr lang="en-US" i="1" dirty="0" smtClean="0">
                        <a:latin typeface="Cambria Math" panose="02040503050406030204" pitchFamily="18" charset="0"/>
                      </a:rPr>
                      <m:t>𝑇</m:t>
                    </m:r>
                  </m:oMath>
                </a14:m>
                <a:r>
                  <a:rPr lang="en-US" dirty="0"/>
                  <a:t> = time </a:t>
                </a:r>
              </a:p>
              <a:p>
                <a:endParaRPr lang="en-US" dirty="0"/>
              </a:p>
              <a:p>
                <a:r>
                  <a:rPr lang="en-US" dirty="0"/>
                  <a:t>Can simulate with any input – concrete instances</a:t>
                </a:r>
              </a:p>
              <a:p>
                <a:r>
                  <a:rPr lang="en-US" dirty="0"/>
                  <a:t>But we want to generalize it.</a:t>
                </a:r>
              </a:p>
              <a:p>
                <a:pPr lvl="1"/>
                <a:r>
                  <a:rPr lang="en-US" dirty="0"/>
                  <a:t>How does our algorithm work under any possible circumstances?</a:t>
                </a:r>
              </a:p>
              <a:p>
                <a:pPr lvl="1"/>
                <a:endParaRPr lang="en-US" dirty="0"/>
              </a:p>
              <a:p>
                <a:r>
                  <a:rPr lang="en-US" dirty="0"/>
                  <a:t>Best-case: minimum possible number of steps </a:t>
                </a:r>
              </a:p>
              <a:p>
                <a:r>
                  <a:rPr lang="en-US" dirty="0"/>
                  <a:t>Worst-case: maximum possible number of steps </a:t>
                </a:r>
              </a:p>
              <a:p>
                <a:r>
                  <a:rPr lang="en-US" dirty="0"/>
                  <a:t>Average-case: average number of possible steps</a:t>
                </a:r>
              </a:p>
            </p:txBody>
          </p:sp>
        </mc:Choice>
        <mc:Fallback xmlns="">
          <p:sp>
            <p:nvSpPr>
              <p:cNvPr id="3" name="Content Placeholder 2">
                <a:extLst>
                  <a:ext uri="{FF2B5EF4-FFF2-40B4-BE49-F238E27FC236}">
                    <a16:creationId xmlns:a16="http://schemas.microsoft.com/office/drawing/2014/main" id="{73E754E2-D8AE-E97D-6E02-DE4A9F3F7835}"/>
                  </a:ext>
                </a:extLst>
              </p:cNvPr>
              <p:cNvSpPr>
                <a:spLocks noGrp="1" noRot="1" noChangeAspect="1" noMove="1" noResize="1" noEditPoints="1" noAdjustHandles="1" noChangeArrowheads="1" noChangeShapeType="1" noTextEdit="1"/>
              </p:cNvSpPr>
              <p:nvPr>
                <p:ph idx="1"/>
              </p:nvPr>
            </p:nvSpPr>
            <p:spPr>
              <a:blipFill>
                <a:blip r:embed="rId2"/>
                <a:stretch>
                  <a:fillRect l="-965" t="-3488"/>
                </a:stretch>
              </a:blipFill>
            </p:spPr>
            <p:txBody>
              <a:bodyPr/>
              <a:lstStyle/>
              <a:p>
                <a:r>
                  <a:rPr lang="en-US">
                    <a:noFill/>
                  </a:rPr>
                  <a:t> </a:t>
                </a:r>
              </a:p>
            </p:txBody>
          </p:sp>
        </mc:Fallback>
      </mc:AlternateContent>
    </p:spTree>
    <p:extLst>
      <p:ext uri="{BB962C8B-B14F-4D97-AF65-F5344CB8AC3E}">
        <p14:creationId xmlns:p14="http://schemas.microsoft.com/office/powerpoint/2010/main" val="3531841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73147-A841-91B1-FD57-E60AAB6377B3}"/>
              </a:ext>
            </a:extLst>
          </p:cNvPr>
          <p:cNvSpPr>
            <a:spLocks noGrp="1"/>
          </p:cNvSpPr>
          <p:nvPr>
            <p:ph type="title"/>
          </p:nvPr>
        </p:nvSpPr>
        <p:spPr/>
        <p:txBody>
          <a:bodyPr/>
          <a:lstStyle/>
          <a:p>
            <a:r>
              <a:rPr lang="en-US" dirty="0"/>
              <a:t>That equation is a function</a:t>
            </a:r>
          </a:p>
        </p:txBody>
      </p:sp>
      <p:sp>
        <p:nvSpPr>
          <p:cNvPr id="3" name="Content Placeholder 2">
            <a:extLst>
              <a:ext uri="{FF2B5EF4-FFF2-40B4-BE49-F238E27FC236}">
                <a16:creationId xmlns:a16="http://schemas.microsoft.com/office/drawing/2014/main" id="{00032807-5000-16D8-6FEF-7D516FF27FD3}"/>
              </a:ext>
            </a:extLst>
          </p:cNvPr>
          <p:cNvSpPr>
            <a:spLocks noGrp="1"/>
          </p:cNvSpPr>
          <p:nvPr>
            <p:ph idx="1"/>
          </p:nvPr>
        </p:nvSpPr>
        <p:spPr/>
        <p:txBody>
          <a:bodyPr/>
          <a:lstStyle/>
          <a:p>
            <a:r>
              <a:rPr lang="en-US" dirty="0"/>
              <a:t>Can plug it in to </a:t>
            </a:r>
            <a:r>
              <a:rPr lang="en-US" dirty="0" err="1"/>
              <a:t>desmos</a:t>
            </a:r>
            <a:endParaRPr lang="en-US" dirty="0"/>
          </a:p>
          <a:p>
            <a:endParaRPr lang="en-US" dirty="0"/>
          </a:p>
        </p:txBody>
      </p:sp>
      <p:pic>
        <p:nvPicPr>
          <p:cNvPr id="5" name="Picture 4" descr="A screenshot of a graphing&#10;&#10;AI-generated content may be incorrect.">
            <a:extLst>
              <a:ext uri="{FF2B5EF4-FFF2-40B4-BE49-F238E27FC236}">
                <a16:creationId xmlns:a16="http://schemas.microsoft.com/office/drawing/2014/main" id="{B6C0216E-C935-D5F3-B79F-C86E950C608D}"/>
              </a:ext>
            </a:extLst>
          </p:cNvPr>
          <p:cNvPicPr>
            <a:picLocks noChangeAspect="1"/>
          </p:cNvPicPr>
          <p:nvPr/>
        </p:nvPicPr>
        <p:blipFill>
          <a:blip r:embed="rId2"/>
          <a:stretch>
            <a:fillRect/>
          </a:stretch>
        </p:blipFill>
        <p:spPr>
          <a:xfrm>
            <a:off x="1948023" y="3425192"/>
            <a:ext cx="8295954" cy="3432808"/>
          </a:xfrm>
          <a:prstGeom prst="rect">
            <a:avLst/>
          </a:prstGeom>
        </p:spPr>
      </p:pic>
    </p:spTree>
    <p:extLst>
      <p:ext uri="{BB962C8B-B14F-4D97-AF65-F5344CB8AC3E}">
        <p14:creationId xmlns:p14="http://schemas.microsoft.com/office/powerpoint/2010/main" val="2792951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69D181-D15F-D0FD-A03A-B370D10F2D34}"/>
              </a:ext>
            </a:extLst>
          </p:cNvPr>
          <p:cNvSpPr>
            <a:spLocks noGrp="1"/>
          </p:cNvSpPr>
          <p:nvPr>
            <p:ph type="title"/>
          </p:nvPr>
        </p:nvSpPr>
        <p:spPr/>
        <p:txBody>
          <a:bodyPr/>
          <a:lstStyle/>
          <a:p>
            <a:r>
              <a:rPr lang="en-US" dirty="0"/>
              <a:t>We could schedule to work in the following movies:</a:t>
            </a:r>
          </a:p>
        </p:txBody>
      </p:sp>
      <p:sp>
        <p:nvSpPr>
          <p:cNvPr id="5" name="Content Placeholder 4">
            <a:extLst>
              <a:ext uri="{FF2B5EF4-FFF2-40B4-BE49-F238E27FC236}">
                <a16:creationId xmlns:a16="http://schemas.microsoft.com/office/drawing/2014/main" id="{3314C5B8-8158-55B0-DFE1-EFF11A77D2EB}"/>
              </a:ext>
            </a:extLst>
          </p:cNvPr>
          <p:cNvSpPr>
            <a:spLocks noGrp="1"/>
          </p:cNvSpPr>
          <p:nvPr>
            <p:ph idx="1"/>
          </p:nvPr>
        </p:nvSpPr>
        <p:spPr/>
        <p:txBody>
          <a:bodyPr/>
          <a:lstStyle/>
          <a:p>
            <a:r>
              <a:rPr lang="en-US" dirty="0"/>
              <a:t>Goal: work in the most movies possible.</a:t>
            </a:r>
          </a:p>
          <a:p>
            <a:r>
              <a:rPr lang="en-US" dirty="0"/>
              <a:t>Displayed as a set of </a:t>
            </a:r>
            <a:r>
              <a:rPr lang="en-US" i="1" dirty="0"/>
              <a:t>intervals</a:t>
            </a:r>
            <a:endParaRPr lang="en-US" dirty="0"/>
          </a:p>
        </p:txBody>
      </p:sp>
      <p:pic>
        <p:nvPicPr>
          <p:cNvPr id="3" name="Picture 2" descr="A white board with colorful text&#10;&#10;AI-generated content may be incorrect.">
            <a:extLst>
              <a:ext uri="{FF2B5EF4-FFF2-40B4-BE49-F238E27FC236}">
                <a16:creationId xmlns:a16="http://schemas.microsoft.com/office/drawing/2014/main" id="{42A70785-775C-15E1-6633-7EE42262F1D9}"/>
              </a:ext>
            </a:extLst>
          </p:cNvPr>
          <p:cNvPicPr>
            <a:picLocks noChangeAspect="1"/>
          </p:cNvPicPr>
          <p:nvPr/>
        </p:nvPicPr>
        <p:blipFill>
          <a:blip r:embed="rId2"/>
          <a:stretch>
            <a:fillRect/>
          </a:stretch>
        </p:blipFill>
        <p:spPr>
          <a:xfrm>
            <a:off x="239680" y="2885706"/>
            <a:ext cx="11712639" cy="2231176"/>
          </a:xfrm>
          <a:prstGeom prst="rect">
            <a:avLst/>
          </a:prstGeom>
        </p:spPr>
      </p:pic>
    </p:spTree>
    <p:extLst>
      <p:ext uri="{BB962C8B-B14F-4D97-AF65-F5344CB8AC3E}">
        <p14:creationId xmlns:p14="http://schemas.microsoft.com/office/powerpoint/2010/main" val="2275488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E1DA7-2CBA-D79C-A078-D9936FDF20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BA96D9-A3D6-E20C-2D33-B96DBEFEB255}"/>
              </a:ext>
            </a:extLst>
          </p:cNvPr>
          <p:cNvSpPr>
            <a:spLocks noGrp="1"/>
          </p:cNvSpPr>
          <p:nvPr>
            <p:ph type="title"/>
          </p:nvPr>
        </p:nvSpPr>
        <p:spPr/>
        <p:txBody>
          <a:bodyPr/>
          <a:lstStyle/>
          <a:p>
            <a:r>
              <a:rPr lang="en-US" dirty="0"/>
              <a:t>That equation is a function</a:t>
            </a:r>
          </a:p>
        </p:txBody>
      </p:sp>
      <p:sp>
        <p:nvSpPr>
          <p:cNvPr id="3" name="Content Placeholder 2">
            <a:extLst>
              <a:ext uri="{FF2B5EF4-FFF2-40B4-BE49-F238E27FC236}">
                <a16:creationId xmlns:a16="http://schemas.microsoft.com/office/drawing/2014/main" id="{CA4D3E5F-440A-AA34-BCB9-61328D7D2F75}"/>
              </a:ext>
            </a:extLst>
          </p:cNvPr>
          <p:cNvSpPr>
            <a:spLocks noGrp="1"/>
          </p:cNvSpPr>
          <p:nvPr>
            <p:ph idx="1"/>
          </p:nvPr>
        </p:nvSpPr>
        <p:spPr/>
        <p:txBody>
          <a:bodyPr/>
          <a:lstStyle/>
          <a:p>
            <a:r>
              <a:rPr lang="en-US" dirty="0"/>
              <a:t>Positive X-axis: size of data</a:t>
            </a:r>
          </a:p>
          <a:p>
            <a:pPr lvl="1"/>
            <a:r>
              <a:rPr lang="en-US" dirty="0"/>
              <a:t>Doesn't make sense to have 0 or negative data</a:t>
            </a:r>
          </a:p>
          <a:p>
            <a:r>
              <a:rPr lang="en-US" dirty="0"/>
              <a:t>Positive Y-axis: number of steps the algorithm takes based on the size of the data input</a:t>
            </a:r>
          </a:p>
          <a:p>
            <a:r>
              <a:rPr lang="en-US" dirty="0"/>
              <a:t>We also care about its </a:t>
            </a:r>
            <a:r>
              <a:rPr lang="en-US" i="1" dirty="0"/>
              <a:t>long-term behavior</a:t>
            </a:r>
          </a:p>
        </p:txBody>
      </p:sp>
      <p:pic>
        <p:nvPicPr>
          <p:cNvPr id="5" name="Picture 4" descr="A screenshot of a graphing&#10;&#10;AI-generated content may be incorrect.">
            <a:extLst>
              <a:ext uri="{FF2B5EF4-FFF2-40B4-BE49-F238E27FC236}">
                <a16:creationId xmlns:a16="http://schemas.microsoft.com/office/drawing/2014/main" id="{A7A3E10B-15C4-12F5-FD97-EAC224205A7B}"/>
              </a:ext>
            </a:extLst>
          </p:cNvPr>
          <p:cNvPicPr>
            <a:picLocks noChangeAspect="1"/>
          </p:cNvPicPr>
          <p:nvPr/>
        </p:nvPicPr>
        <p:blipFill>
          <a:blip r:embed="rId2"/>
          <a:stretch>
            <a:fillRect/>
          </a:stretch>
        </p:blipFill>
        <p:spPr>
          <a:xfrm>
            <a:off x="2834561" y="4158879"/>
            <a:ext cx="6522877" cy="2699121"/>
          </a:xfrm>
          <a:prstGeom prst="rect">
            <a:avLst/>
          </a:prstGeom>
        </p:spPr>
      </p:pic>
    </p:spTree>
    <p:extLst>
      <p:ext uri="{BB962C8B-B14F-4D97-AF65-F5344CB8AC3E}">
        <p14:creationId xmlns:p14="http://schemas.microsoft.com/office/powerpoint/2010/main" val="2431136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6B480-C24D-D841-94FE-88F5E242B654}"/>
              </a:ext>
            </a:extLst>
          </p:cNvPr>
          <p:cNvSpPr>
            <a:spLocks noGrp="1"/>
          </p:cNvSpPr>
          <p:nvPr>
            <p:ph type="title"/>
          </p:nvPr>
        </p:nvSpPr>
        <p:spPr/>
        <p:txBody>
          <a:bodyPr/>
          <a:lstStyle/>
          <a:p>
            <a:r>
              <a:rPr lang="en-US" dirty="0"/>
              <a:t>That equation is a function</a:t>
            </a:r>
          </a:p>
        </p:txBody>
      </p:sp>
      <p:sp>
        <p:nvSpPr>
          <p:cNvPr id="3" name="Content Placeholder 2">
            <a:extLst>
              <a:ext uri="{FF2B5EF4-FFF2-40B4-BE49-F238E27FC236}">
                <a16:creationId xmlns:a16="http://schemas.microsoft.com/office/drawing/2014/main" id="{51499252-1454-C870-E2D8-E227F566D54B}"/>
              </a:ext>
            </a:extLst>
          </p:cNvPr>
          <p:cNvSpPr>
            <a:spLocks noGrp="1"/>
          </p:cNvSpPr>
          <p:nvPr>
            <p:ph idx="1"/>
          </p:nvPr>
        </p:nvSpPr>
        <p:spPr/>
        <p:txBody>
          <a:bodyPr/>
          <a:lstStyle/>
          <a:p>
            <a:r>
              <a:rPr lang="en-US" dirty="0"/>
              <a:t>Long-term behavior = limits!</a:t>
            </a:r>
          </a:p>
          <a:p>
            <a:r>
              <a:rPr lang="en-US" dirty="0"/>
              <a:t>But Calculus I is not a prerequisite for this course.</a:t>
            </a:r>
          </a:p>
          <a:p>
            <a:r>
              <a:rPr lang="en-US" dirty="0"/>
              <a:t>We have another way to express this.</a:t>
            </a:r>
          </a:p>
        </p:txBody>
      </p:sp>
    </p:spTree>
    <p:extLst>
      <p:ext uri="{BB962C8B-B14F-4D97-AF65-F5344CB8AC3E}">
        <p14:creationId xmlns:p14="http://schemas.microsoft.com/office/powerpoint/2010/main" val="2557962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44131-C54F-0292-F59C-F552ED43BFFB}"/>
              </a:ext>
            </a:extLst>
          </p:cNvPr>
          <p:cNvSpPr>
            <a:spLocks noGrp="1"/>
          </p:cNvSpPr>
          <p:nvPr>
            <p:ph type="title"/>
          </p:nvPr>
        </p:nvSpPr>
        <p:spPr/>
        <p:txBody>
          <a:bodyPr/>
          <a:lstStyle/>
          <a:p>
            <a:r>
              <a:rPr lang="en-US" dirty="0"/>
              <a:t>Search for 2 other functions</a:t>
            </a:r>
          </a:p>
        </p:txBody>
      </p:sp>
      <p:sp>
        <p:nvSpPr>
          <p:cNvPr id="3" name="Content Placeholder 2">
            <a:extLst>
              <a:ext uri="{FF2B5EF4-FFF2-40B4-BE49-F238E27FC236}">
                <a16:creationId xmlns:a16="http://schemas.microsoft.com/office/drawing/2014/main" id="{8CEE1233-E94B-CA4B-E8DA-2580EA0C37C4}"/>
              </a:ext>
            </a:extLst>
          </p:cNvPr>
          <p:cNvSpPr>
            <a:spLocks noGrp="1"/>
          </p:cNvSpPr>
          <p:nvPr>
            <p:ph idx="1"/>
          </p:nvPr>
        </p:nvSpPr>
        <p:spPr/>
        <p:txBody>
          <a:bodyPr/>
          <a:lstStyle/>
          <a:p>
            <a:endParaRPr lang="en-US"/>
          </a:p>
        </p:txBody>
      </p:sp>
      <p:pic>
        <p:nvPicPr>
          <p:cNvPr id="4" name="Picture 3" descr="A graph of a graph with lines and arrows&#10;&#10;AI-generated content may be incorrect.">
            <a:extLst>
              <a:ext uri="{FF2B5EF4-FFF2-40B4-BE49-F238E27FC236}">
                <a16:creationId xmlns:a16="http://schemas.microsoft.com/office/drawing/2014/main" id="{F9678C9A-0A53-E3B8-4456-31AA051BDB89}"/>
              </a:ext>
            </a:extLst>
          </p:cNvPr>
          <p:cNvPicPr>
            <a:picLocks noChangeAspect="1"/>
          </p:cNvPicPr>
          <p:nvPr/>
        </p:nvPicPr>
        <p:blipFill>
          <a:blip r:embed="rId2"/>
          <a:stretch>
            <a:fillRect/>
          </a:stretch>
        </p:blipFill>
        <p:spPr>
          <a:xfrm>
            <a:off x="419100" y="1504026"/>
            <a:ext cx="11353800" cy="5218120"/>
          </a:xfrm>
          <a:prstGeom prst="rect">
            <a:avLst/>
          </a:prstGeom>
        </p:spPr>
      </p:pic>
    </p:spTree>
    <p:extLst>
      <p:ext uri="{BB962C8B-B14F-4D97-AF65-F5344CB8AC3E}">
        <p14:creationId xmlns:p14="http://schemas.microsoft.com/office/powerpoint/2010/main" val="210883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9CACC-3050-FE6B-683D-2939D68199DA}"/>
              </a:ext>
            </a:extLst>
          </p:cNvPr>
          <p:cNvSpPr>
            <a:spLocks noGrp="1"/>
          </p:cNvSpPr>
          <p:nvPr>
            <p:ph type="title"/>
          </p:nvPr>
        </p:nvSpPr>
        <p:spPr/>
        <p:txBody>
          <a:bodyPr/>
          <a:lstStyle/>
          <a:p>
            <a:r>
              <a:rPr lang="en-US" dirty="0"/>
              <a:t>Search for 2 other functions</a:t>
            </a:r>
          </a:p>
        </p:txBody>
      </p:sp>
      <p:sp>
        <p:nvSpPr>
          <p:cNvPr id="3" name="Content Placeholder 2">
            <a:extLst>
              <a:ext uri="{FF2B5EF4-FFF2-40B4-BE49-F238E27FC236}">
                <a16:creationId xmlns:a16="http://schemas.microsoft.com/office/drawing/2014/main" id="{EEDEB6D5-E7E6-DA83-37D7-E3B946D8A2E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9A40A4F-EF24-8488-27CD-3A7415140F03}"/>
              </a:ext>
            </a:extLst>
          </p:cNvPr>
          <p:cNvSpPr>
            <a:spLocks noGrp="1"/>
          </p:cNvSpPr>
          <p:nvPr>
            <p:ph type="sldNum" sz="quarter" idx="12"/>
          </p:nvPr>
        </p:nvSpPr>
        <p:spPr/>
        <p:txBody>
          <a:bodyPr/>
          <a:lstStyle/>
          <a:p>
            <a:fld id="{D2F4125D-F56D-C047-90BA-65C36FD591C6}" type="slidenum">
              <a:rPr lang="en-US" smtClean="0"/>
              <a:t>33</a:t>
            </a:fld>
            <a:endParaRPr lang="en-US"/>
          </a:p>
        </p:txBody>
      </p:sp>
      <p:pic>
        <p:nvPicPr>
          <p:cNvPr id="6" name="Picture 5" descr="A graph of a function&#10;&#10;AI-generated content may be incorrect.">
            <a:extLst>
              <a:ext uri="{FF2B5EF4-FFF2-40B4-BE49-F238E27FC236}">
                <a16:creationId xmlns:a16="http://schemas.microsoft.com/office/drawing/2014/main" id="{17ECD963-CBF2-8DA6-3176-F1D29AA25D75}"/>
              </a:ext>
            </a:extLst>
          </p:cNvPr>
          <p:cNvPicPr>
            <a:picLocks noChangeAspect="1"/>
          </p:cNvPicPr>
          <p:nvPr/>
        </p:nvPicPr>
        <p:blipFill>
          <a:blip r:embed="rId3"/>
          <a:stretch>
            <a:fillRect/>
          </a:stretch>
        </p:blipFill>
        <p:spPr>
          <a:xfrm>
            <a:off x="306468" y="2006600"/>
            <a:ext cx="11579064" cy="4486275"/>
          </a:xfrm>
          <a:prstGeom prst="rect">
            <a:avLst/>
          </a:prstGeom>
        </p:spPr>
      </p:pic>
    </p:spTree>
    <p:extLst>
      <p:ext uri="{BB962C8B-B14F-4D97-AF65-F5344CB8AC3E}">
        <p14:creationId xmlns:p14="http://schemas.microsoft.com/office/powerpoint/2010/main" val="4128341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D1E48-79D0-BAD4-F8AC-B365676C86F6}"/>
              </a:ext>
            </a:extLst>
          </p:cNvPr>
          <p:cNvSpPr>
            <a:spLocks noGrp="1"/>
          </p:cNvSpPr>
          <p:nvPr>
            <p:ph type="title"/>
          </p:nvPr>
        </p:nvSpPr>
        <p:spPr/>
        <p:txBody>
          <a:bodyPr/>
          <a:lstStyle/>
          <a:p>
            <a:r>
              <a:rPr lang="en-US" dirty="0"/>
              <a:t>Why we're doing this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DC7C1E-5BBF-6ADC-7455-4E79ECBC85AC}"/>
                  </a:ext>
                </a:extLst>
              </p:cNvPr>
              <p:cNvSpPr>
                <a:spLocks noGrp="1"/>
              </p:cNvSpPr>
              <p:nvPr>
                <p:ph idx="1"/>
              </p:nvPr>
            </p:nvSpPr>
            <p:spPr/>
            <p:txBody>
              <a:bodyPr/>
              <a:lstStyle/>
              <a:p>
                <a:r>
                  <a:rPr lang="en-US" dirty="0"/>
                  <a:t>Once we write the time function for a given algorithm,</a:t>
                </a:r>
              </a:p>
              <a:p>
                <a:r>
                  <a:rPr lang="en-US" dirty="0"/>
                  <a:t>It could be unpredictable</a:t>
                </a:r>
              </a:p>
              <a:p>
                <a:r>
                  <a:rPr lang="en-US" dirty="0"/>
                  <a:t>Hard to "eyeball" what's good: </a:t>
                </a:r>
              </a:p>
              <a:p>
                <a:pPr lvl="1"/>
                <a14:m>
                  <m:oMath xmlns:m="http://schemas.openxmlformats.org/officeDocument/2006/math">
                    <m:r>
                      <a:rPr lang="en-US" sz="2800" i="1"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e>
                    </m:d>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=3</m:t>
                    </m:r>
                    <m:sSup>
                      <m:sSupPr>
                        <m:ctrlP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e>
                      <m:sup>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−100</m:t>
                    </m:r>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+6</m:t>
                    </m:r>
                  </m:oMath>
                </a14:m>
                <a:endParaRPr lang="en-US" sz="2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lvl="1"/>
                <a14:m>
                  <m:oMath xmlns:m="http://schemas.openxmlformats.org/officeDocument/2006/math">
                    <m:r>
                      <a:rPr lang="en-US" sz="28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US" sz="2800" i="1">
                            <a:solidFill>
                              <a:schemeClr val="tx1"/>
                            </a:solidFill>
                            <a:effectLst/>
                            <a:latin typeface="Cambria Math" panose="02040503050406030204" pitchFamily="18" charset="0"/>
                            <a:ea typeface="Times New Roman" panose="02020603050405020304" pitchFamily="18" charset="0"/>
                          </a:rPr>
                        </m:ctrlPr>
                      </m:dPr>
                      <m:e>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e>
                    </m:d>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800" i="1">
                            <a:solidFill>
                              <a:schemeClr val="tx1"/>
                            </a:solidFill>
                            <a:effectLst/>
                            <a:latin typeface="Cambria Math" panose="02040503050406030204" pitchFamily="18" charset="0"/>
                            <a:ea typeface="Times New Roman" panose="02020603050405020304" pitchFamily="18" charset="0"/>
                          </a:rPr>
                        </m:ctrlPr>
                      </m:sSupPr>
                      <m:e>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e>
                      <m:sup>
                        <m:r>
                          <a:rPr lang="en-US" sz="28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sz="28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sup>
                    </m:sSup>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endParaRPr lang="en-US" sz="2800" dirty="0">
                  <a:solidFill>
                    <a:schemeClr val="tx1"/>
                  </a:solidFill>
                </a:endParaRPr>
              </a:p>
              <a:p>
                <a:pPr lvl="1"/>
                <a14:m>
                  <m:oMath xmlns:m="http://schemas.openxmlformats.org/officeDocument/2006/math">
                    <m:r>
                      <a:rPr lang="en-US" sz="28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US" sz="2800" i="1">
                            <a:solidFill>
                              <a:schemeClr val="tx1"/>
                            </a:solidFill>
                            <a:effectLst/>
                            <a:latin typeface="Cambria Math" panose="02040503050406030204" pitchFamily="18" charset="0"/>
                            <a:ea typeface="Times New Roman" panose="02020603050405020304" pitchFamily="18" charset="0"/>
                          </a:rPr>
                        </m:ctrlPr>
                      </m:dPr>
                      <m:e>
                        <m:r>
                          <a:rPr lang="en-US" sz="2800" b="0" i="1" smtClean="0">
                            <a:solidFill>
                              <a:schemeClr val="tx1"/>
                            </a:solidFill>
                            <a:effectLst/>
                            <a:latin typeface="Cambria Math" panose="02040503050406030204" pitchFamily="18" charset="0"/>
                            <a:ea typeface="Times New Roman" panose="02020603050405020304" pitchFamily="18" charset="0"/>
                          </a:rPr>
                          <m:t>𝑥</m:t>
                        </m:r>
                        <m:r>
                          <a:rPr lang="en-US" sz="2800" b="0" i="1" smtClean="0">
                            <a:solidFill>
                              <a:schemeClr val="tx1"/>
                            </a:solidFill>
                            <a:effectLst/>
                            <a:latin typeface="Cambria Math" panose="02040503050406030204" pitchFamily="18" charset="0"/>
                            <a:ea typeface="Times New Roman" panose="02020603050405020304" pitchFamily="18" charset="0"/>
                          </a:rPr>
                          <m:t>,</m:t>
                        </m:r>
                        <m:r>
                          <a:rPr lang="en-US" sz="2800" b="0" i="1" smtClean="0">
                            <a:solidFill>
                              <a:schemeClr val="tx1"/>
                            </a:solidFill>
                            <a:effectLst/>
                            <a:latin typeface="Cambria Math" panose="02040503050406030204" pitchFamily="18" charset="0"/>
                            <a:ea typeface="Times New Roman" panose="02020603050405020304" pitchFamily="18" charset="0"/>
                          </a:rPr>
                          <m:t>𝑦</m:t>
                        </m:r>
                      </m:e>
                    </m:d>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800" i="1">
                            <a:solidFill>
                              <a:schemeClr val="tx1"/>
                            </a:solidFill>
                            <a:effectLst/>
                            <a:latin typeface="Cambria Math" panose="02040503050406030204" pitchFamily="18" charset="0"/>
                            <a:ea typeface="Times New Roman" panose="02020603050405020304" pitchFamily="18" charset="0"/>
                          </a:rPr>
                        </m:ctrlPr>
                      </m:sSupPr>
                      <m:e>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800" i="1">
                            <a:solidFill>
                              <a:schemeClr val="tx1"/>
                            </a:solidFill>
                            <a:effectLst/>
                            <a:latin typeface="Cambria Math" panose="02040503050406030204" pitchFamily="18" charset="0"/>
                            <a:ea typeface="Times New Roman" panose="02020603050405020304" pitchFamily="18" charset="0"/>
                          </a:rPr>
                        </m:ctrlPr>
                      </m:sSupPr>
                      <m:e>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𝑦</m:t>
                        </m:r>
                      </m:e>
                      <m:sup>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endParaRPr lang="en-US" sz="2800" dirty="0">
                  <a:solidFill>
                    <a:schemeClr val="tx1"/>
                  </a:solidFill>
                </a:endParaRPr>
              </a:p>
              <a:p>
                <a:pPr lvl="1"/>
                <a14:m>
                  <m:oMath xmlns:m="http://schemas.openxmlformats.org/officeDocument/2006/math">
                    <m:r>
                      <a:rPr lang="en-US" sz="2800" i="1" smtClean="0">
                        <a:effectLst/>
                        <a:latin typeface="Cambria Math" panose="02040503050406030204" pitchFamily="18" charset="0"/>
                        <a:ea typeface="Aptos" panose="020B0004020202020204" pitchFamily="34" charset="0"/>
                        <a:cs typeface="Times New Roman" panose="02020603050405020304" pitchFamily="18" charset="0"/>
                      </a:rPr>
                      <m:t>𝑇</m:t>
                    </m:r>
                    <m:r>
                      <a:rPr lang="en-US" sz="2800" i="1" smtClean="0">
                        <a:effectLst/>
                        <a:latin typeface="Cambria Math" panose="02040503050406030204" pitchFamily="18" charset="0"/>
                        <a:ea typeface="Aptos" panose="020B0004020202020204" pitchFamily="34" charset="0"/>
                        <a:cs typeface="Times New Roman" panose="02020603050405020304" pitchFamily="18" charset="0"/>
                      </a:rPr>
                      <m:t>(</m:t>
                    </m:r>
                    <m:r>
                      <a:rPr lang="en-US" sz="2800" i="1" smtClean="0">
                        <a:effectLst/>
                        <a:latin typeface="Cambria Math" panose="02040503050406030204" pitchFamily="18" charset="0"/>
                        <a:ea typeface="Aptos" panose="020B0004020202020204" pitchFamily="34" charset="0"/>
                        <a:cs typeface="Times New Roman" panose="02020603050405020304" pitchFamily="18" charset="0"/>
                      </a:rPr>
                      <m:t>𝑛</m:t>
                    </m:r>
                    <m:r>
                      <a:rPr lang="en-US" sz="2800" i="1" smtClean="0">
                        <a:effectLst/>
                        <a:latin typeface="Cambria Math" panose="02040503050406030204" pitchFamily="18" charset="0"/>
                        <a:ea typeface="Aptos" panose="020B0004020202020204" pitchFamily="34" charset="0"/>
                        <a:cs typeface="Times New Roman" panose="02020603050405020304" pitchFamily="18" charset="0"/>
                      </a:rPr>
                      <m:t>) = 1275</m:t>
                    </m:r>
                    <m:sSup>
                      <m:sSupPr>
                        <m:ctrlPr>
                          <a:rPr lang="en-US" sz="2800" i="1">
                            <a:effectLst/>
                            <a:latin typeface="Cambria Math" panose="02040503050406030204" pitchFamily="18" charset="0"/>
                          </a:rPr>
                        </m:ctrlPr>
                      </m:sSupPr>
                      <m:e>
                        <m:r>
                          <a:rPr lang="en-US" sz="2800" i="1">
                            <a:effectLst/>
                            <a:latin typeface="Cambria Math" panose="02040503050406030204" pitchFamily="18" charset="0"/>
                            <a:ea typeface="Aptos" panose="020B0004020202020204" pitchFamily="34" charset="0"/>
                            <a:cs typeface="Times New Roman" panose="02020603050405020304" pitchFamily="18" charset="0"/>
                          </a:rPr>
                          <m:t>𝑛</m:t>
                        </m:r>
                      </m:e>
                      <m:sup>
                        <m:r>
                          <a:rPr lang="en-US" sz="2800" i="1">
                            <a:effectLst/>
                            <a:latin typeface="Cambria Math" panose="02040503050406030204" pitchFamily="18" charset="0"/>
                            <a:ea typeface="Aptos" panose="020B0004020202020204" pitchFamily="34" charset="0"/>
                            <a:cs typeface="Times New Roman" panose="02020603050405020304" pitchFamily="18" charset="0"/>
                          </a:rPr>
                          <m:t>2</m:t>
                        </m:r>
                      </m:sup>
                    </m:sSup>
                    <m:r>
                      <a:rPr lang="en-US" sz="2800" i="1">
                        <a:effectLst/>
                        <a:latin typeface="Cambria Math" panose="02040503050406030204" pitchFamily="18" charset="0"/>
                        <a:ea typeface="Aptos" panose="020B0004020202020204" pitchFamily="34" charset="0"/>
                        <a:cs typeface="Times New Roman" panose="02020603050405020304" pitchFamily="18" charset="0"/>
                      </a:rPr>
                      <m:t> + 4353</m:t>
                    </m:r>
                    <m:r>
                      <a:rPr lang="en-US" sz="2800" i="1">
                        <a:effectLst/>
                        <a:latin typeface="Cambria Math" panose="02040503050406030204" pitchFamily="18" charset="0"/>
                        <a:ea typeface="Aptos" panose="020B0004020202020204" pitchFamily="34" charset="0"/>
                        <a:cs typeface="Times New Roman" panose="02020603050405020304" pitchFamily="18" charset="0"/>
                      </a:rPr>
                      <m:t>𝑛</m:t>
                    </m:r>
                    <m:r>
                      <a:rPr lang="en-US" sz="2800" i="1">
                        <a:effectLst/>
                        <a:latin typeface="Cambria Math" panose="02040503050406030204" pitchFamily="18" charset="0"/>
                        <a:ea typeface="Aptos" panose="020B0004020202020204" pitchFamily="34" charset="0"/>
                        <a:cs typeface="Times New Roman" panose="02020603050405020304" pitchFamily="18" charset="0"/>
                      </a:rPr>
                      <m:t> + 834</m:t>
                    </m:r>
                    <m:r>
                      <a:rPr lang="en-US" sz="2800" i="1">
                        <a:effectLst/>
                        <a:latin typeface="Cambria Math" panose="02040503050406030204" pitchFamily="18" charset="0"/>
                        <a:ea typeface="Aptos" panose="020B0004020202020204" pitchFamily="34" charset="0"/>
                        <a:cs typeface="Times New Roman" panose="02020603050405020304" pitchFamily="18" charset="0"/>
                      </a:rPr>
                      <m:t>𝑙</m:t>
                    </m:r>
                    <m:sSub>
                      <m:sSubPr>
                        <m:ctrlPr>
                          <a:rPr lang="en-US" sz="2800" i="1">
                            <a:effectLst/>
                            <a:latin typeface="Cambria Math" panose="02040503050406030204" pitchFamily="18" charset="0"/>
                          </a:rPr>
                        </m:ctrlPr>
                      </m:sSubPr>
                      <m:e>
                        <m:r>
                          <a:rPr lang="en-US" sz="2800" i="1">
                            <a:effectLst/>
                            <a:latin typeface="Cambria Math" panose="02040503050406030204" pitchFamily="18" charset="0"/>
                            <a:ea typeface="Aptos" panose="020B0004020202020204" pitchFamily="34" charset="0"/>
                            <a:cs typeface="Times New Roman" panose="02020603050405020304" pitchFamily="18" charset="0"/>
                          </a:rPr>
                          <m:t>𝑜𝑔</m:t>
                        </m:r>
                      </m:e>
                      <m:sub>
                        <m:r>
                          <a:rPr lang="en-US" sz="2800" i="1">
                            <a:effectLst/>
                            <a:latin typeface="Cambria Math" panose="02040503050406030204" pitchFamily="18" charset="0"/>
                            <a:ea typeface="Aptos" panose="020B0004020202020204" pitchFamily="34" charset="0"/>
                            <a:cs typeface="Times New Roman" panose="02020603050405020304" pitchFamily="18" charset="0"/>
                          </a:rPr>
                          <m:t>2</m:t>
                        </m:r>
                      </m:sub>
                    </m:sSub>
                    <m:r>
                      <a:rPr lang="en-US" sz="2800" i="1">
                        <a:effectLst/>
                        <a:latin typeface="Cambria Math" panose="02040503050406030204" pitchFamily="18" charset="0"/>
                        <a:ea typeface="Aptos" panose="020B0004020202020204" pitchFamily="34" charset="0"/>
                        <a:cs typeface="Times New Roman" panose="02020603050405020304" pitchFamily="18" charset="0"/>
                      </a:rPr>
                      <m:t> </m:t>
                    </m:r>
                    <m:r>
                      <a:rPr lang="en-US" sz="2800" i="1">
                        <a:effectLst/>
                        <a:latin typeface="Cambria Math" panose="02040503050406030204" pitchFamily="18" charset="0"/>
                        <a:ea typeface="Aptos" panose="020B0004020202020204" pitchFamily="34" charset="0"/>
                        <a:cs typeface="Times New Roman" panose="02020603050405020304" pitchFamily="18" charset="0"/>
                      </a:rPr>
                      <m:t>𝑛</m:t>
                    </m:r>
                    <m:r>
                      <a:rPr lang="en-US" sz="2800" i="1">
                        <a:effectLst/>
                        <a:latin typeface="Cambria Math" panose="02040503050406030204" pitchFamily="18" charset="0"/>
                        <a:ea typeface="Aptos" panose="020B0004020202020204" pitchFamily="34" charset="0"/>
                        <a:cs typeface="Times New Roman" panose="02020603050405020304" pitchFamily="18" charset="0"/>
                      </a:rPr>
                      <m:t> + 13546</m:t>
                    </m:r>
                  </m:oMath>
                </a14:m>
                <a:r>
                  <a:rPr lang="en-US" sz="2800" dirty="0">
                    <a:effectLst/>
                  </a:rPr>
                  <a:t> </a:t>
                </a:r>
                <a:endParaRPr lang="en-US" sz="2800" dirty="0">
                  <a:solidFill>
                    <a:schemeClr val="tx1"/>
                  </a:solidFill>
                </a:endParaRPr>
              </a:p>
              <a:p>
                <a:r>
                  <a:rPr lang="en-US" dirty="0"/>
                  <a:t>We like to specify what "bucket" an algorithm is in</a:t>
                </a:r>
              </a:p>
            </p:txBody>
          </p:sp>
        </mc:Choice>
        <mc:Fallback xmlns="">
          <p:sp>
            <p:nvSpPr>
              <p:cNvPr id="3" name="Content Placeholder 2">
                <a:extLst>
                  <a:ext uri="{FF2B5EF4-FFF2-40B4-BE49-F238E27FC236}">
                    <a16:creationId xmlns:a16="http://schemas.microsoft.com/office/drawing/2014/main" id="{9DDC7C1E-5BBF-6ADC-7455-4E79ECBC85AC}"/>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4026528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CCB8E-1B68-7ACB-1701-9567DD85482E}"/>
              </a:ext>
            </a:extLst>
          </p:cNvPr>
          <p:cNvSpPr>
            <a:spLocks noGrp="1"/>
          </p:cNvSpPr>
          <p:nvPr>
            <p:ph type="title"/>
          </p:nvPr>
        </p:nvSpPr>
        <p:spPr/>
        <p:txBody>
          <a:bodyPr/>
          <a:lstStyle/>
          <a:p>
            <a:r>
              <a:rPr lang="en-US" dirty="0"/>
              <a:t>Specifying a bucket</a:t>
            </a:r>
          </a:p>
        </p:txBody>
      </p:sp>
      <p:sp>
        <p:nvSpPr>
          <p:cNvPr id="3" name="Content Placeholder 2">
            <a:extLst>
              <a:ext uri="{FF2B5EF4-FFF2-40B4-BE49-F238E27FC236}">
                <a16:creationId xmlns:a16="http://schemas.microsoft.com/office/drawing/2014/main" id="{64C76697-EBEA-F689-A063-0A34FDE8D8DD}"/>
              </a:ext>
            </a:extLst>
          </p:cNvPr>
          <p:cNvSpPr>
            <a:spLocks noGrp="1"/>
          </p:cNvSpPr>
          <p:nvPr>
            <p:ph idx="1"/>
          </p:nvPr>
        </p:nvSpPr>
        <p:spPr/>
        <p:txBody>
          <a:bodyPr>
            <a:normAutofit/>
          </a:bodyPr>
          <a:lstStyle/>
          <a:p>
            <a:r>
              <a:rPr lang="en-US" dirty="0"/>
              <a:t>Something that roughly looks like…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descr="A chart with different colored lines&#10;&#10;Description automatically generated">
            <a:extLst>
              <a:ext uri="{FF2B5EF4-FFF2-40B4-BE49-F238E27FC236}">
                <a16:creationId xmlns:a16="http://schemas.microsoft.com/office/drawing/2014/main" id="{189E27CD-2C94-36A7-8014-B1930EA6CA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4202" y="2255531"/>
            <a:ext cx="6539198" cy="4462769"/>
          </a:xfrm>
          <a:prstGeom prst="rect">
            <a:avLst/>
          </a:prstGeom>
        </p:spPr>
      </p:pic>
    </p:spTree>
    <p:extLst>
      <p:ext uri="{BB962C8B-B14F-4D97-AF65-F5344CB8AC3E}">
        <p14:creationId xmlns:p14="http://schemas.microsoft.com/office/powerpoint/2010/main" val="1847319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4C64A-B05B-3D29-BB5A-296093808F6F}"/>
              </a:ext>
            </a:extLst>
          </p:cNvPr>
          <p:cNvSpPr>
            <a:spLocks noGrp="1"/>
          </p:cNvSpPr>
          <p:nvPr>
            <p:ph type="title"/>
          </p:nvPr>
        </p:nvSpPr>
        <p:spPr/>
        <p:txBody>
          <a:bodyPr/>
          <a:lstStyle/>
          <a:p>
            <a:r>
              <a:rPr lang="en-US" dirty="0"/>
              <a:t>Specifying a bucket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E8B57E-EBAE-B37C-47BF-C5505347499D}"/>
                  </a:ext>
                </a:extLst>
              </p:cNvPr>
              <p:cNvSpPr>
                <a:spLocks noGrp="1"/>
              </p:cNvSpPr>
              <p:nvPr>
                <p:ph idx="1"/>
              </p:nvPr>
            </p:nvSpPr>
            <p:spPr/>
            <p:txBody>
              <a:bodyPr>
                <a:normAutofit lnSpcReduction="10000"/>
              </a:bodyPr>
              <a:lstStyle/>
              <a:p>
                <a:r>
                  <a:rPr lang="en-US" dirty="0"/>
                  <a:t>We're going to use symbols to mean worst/best/average.</a:t>
                </a:r>
              </a:p>
              <a:p>
                <a:pPr lvl="1"/>
                <a:r>
                  <a:rPr lang="en-US" dirty="0"/>
                  <a:t>O - worst</a:t>
                </a:r>
              </a:p>
              <a:p>
                <a:pPr lvl="1"/>
                <a:r>
                  <a:rPr lang="en-US" dirty="0" err="1"/>
                  <a:t>Ω</a:t>
                </a:r>
                <a:r>
                  <a:rPr lang="en-US" dirty="0"/>
                  <a:t> – best</a:t>
                </a:r>
              </a:p>
              <a:p>
                <a:pPr lvl="1"/>
                <a:r>
                  <a:rPr lang="en-US" dirty="0"/>
                  <a:t>ϴ - average</a:t>
                </a:r>
              </a:p>
              <a:p>
                <a:pPr marL="457200" lvl="1" indent="0">
                  <a:buNone/>
                </a:pPr>
                <a:endParaRPr lang="en-US" dirty="0"/>
              </a:p>
              <a:p>
                <a:r>
                  <a:rPr lang="en-US" dirty="0"/>
                  <a:t>We find a simplified bucket to assign to the function. </a:t>
                </a:r>
              </a:p>
              <a:p>
                <a:r>
                  <a:rPr lang="en-US" dirty="0"/>
                  <a:t>That goes in parentheses after the symbol.</a:t>
                </a:r>
              </a:p>
              <a:p>
                <a:pPr lvl="1"/>
                <a:r>
                  <a:rPr lang="en-US" dirty="0"/>
                  <a:t>Ex: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m:t>
                    </m:r>
                    <m:r>
                      <m:rPr>
                        <m:sty m:val="p"/>
                      </m:rPr>
                      <a:rPr lang="en-US" i="1" dirty="0" smtClean="0">
                        <a:latin typeface="Cambria Math" panose="02040503050406030204" pitchFamily="18" charset="0"/>
                      </a:rPr>
                      <m:t>log</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endParaRPr lang="en-US" dirty="0"/>
              </a:p>
              <a:p>
                <a:r>
                  <a:rPr lang="en-US" dirty="0"/>
                  <a:t>These symbols </a:t>
                </a:r>
                <a:r>
                  <a:rPr lang="en-US" i="1" dirty="0"/>
                  <a:t>look</a:t>
                </a:r>
                <a:r>
                  <a:rPr lang="en-US" dirty="0"/>
                  <a:t> like functions, but they're statements.</a:t>
                </a:r>
              </a:p>
              <a:p>
                <a:pPr lvl="1"/>
                <a:r>
                  <a:rPr lang="en-US" dirty="0"/>
                  <a:t>That means no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𝑛</m:t>
                    </m:r>
                  </m:oMath>
                </a14:m>
                <a:r>
                  <a:rPr lang="en-US" dirty="0"/>
                  <a:t>. Just write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or "Big-O is </a:t>
                </a:r>
                <a14:m>
                  <m:oMath xmlns:m="http://schemas.openxmlformats.org/officeDocument/2006/math">
                    <m:r>
                      <a:rPr lang="en-US" i="1" dirty="0" smtClean="0">
                        <a:latin typeface="Cambria Math" panose="02040503050406030204" pitchFamily="18" charset="0"/>
                      </a:rPr>
                      <m:t>𝑛</m:t>
                    </m:r>
                  </m:oMath>
                </a14:m>
                <a:r>
                  <a:rPr lang="en-US" dirty="0"/>
                  <a:t>".</a:t>
                </a:r>
              </a:p>
            </p:txBody>
          </p:sp>
        </mc:Choice>
        <mc:Fallback xmlns="">
          <p:sp>
            <p:nvSpPr>
              <p:cNvPr id="3" name="Content Placeholder 2">
                <a:extLst>
                  <a:ext uri="{FF2B5EF4-FFF2-40B4-BE49-F238E27FC236}">
                    <a16:creationId xmlns:a16="http://schemas.microsoft.com/office/drawing/2014/main" id="{36E8B57E-EBAE-B37C-47BF-C5505347499D}"/>
                  </a:ext>
                </a:extLst>
              </p:cNvPr>
              <p:cNvSpPr>
                <a:spLocks noGrp="1" noRot="1" noChangeAspect="1" noMove="1" noResize="1" noEditPoints="1" noAdjustHandles="1" noChangeArrowheads="1" noChangeShapeType="1" noTextEdit="1"/>
              </p:cNvSpPr>
              <p:nvPr>
                <p:ph idx="1"/>
              </p:nvPr>
            </p:nvSpPr>
            <p:spPr>
              <a:blipFill>
                <a:blip r:embed="rId2"/>
                <a:stretch>
                  <a:fillRect l="-1086" t="-3198"/>
                </a:stretch>
              </a:blipFill>
            </p:spPr>
            <p:txBody>
              <a:bodyPr/>
              <a:lstStyle/>
              <a:p>
                <a:r>
                  <a:rPr lang="en-US">
                    <a:noFill/>
                  </a:rPr>
                  <a:t> </a:t>
                </a:r>
              </a:p>
            </p:txBody>
          </p:sp>
        </mc:Fallback>
      </mc:AlternateContent>
    </p:spTree>
    <p:extLst>
      <p:ext uri="{BB962C8B-B14F-4D97-AF65-F5344CB8AC3E}">
        <p14:creationId xmlns:p14="http://schemas.microsoft.com/office/powerpoint/2010/main" val="955090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0F035-5F2C-C8C3-02B9-D2798675659C}"/>
              </a:ext>
            </a:extLst>
          </p:cNvPr>
          <p:cNvSpPr>
            <a:spLocks noGrp="1"/>
          </p:cNvSpPr>
          <p:nvPr>
            <p:ph type="title"/>
          </p:nvPr>
        </p:nvSpPr>
        <p:spPr/>
        <p:txBody>
          <a:bodyPr/>
          <a:lstStyle/>
          <a:p>
            <a:r>
              <a:rPr lang="en-US" dirty="0"/>
              <a:t>Upper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5681BC-9C0A-2784-4372-D61A066C6170}"/>
                  </a:ext>
                </a:extLst>
              </p:cNvPr>
              <p:cNvSpPr>
                <a:spLocks noGrp="1"/>
              </p:cNvSpPr>
              <p:nvPr>
                <p:ph idx="1"/>
              </p:nvPr>
            </p:nvSpPr>
            <p:spPr>
              <a:xfrm>
                <a:off x="838200" y="1825625"/>
                <a:ext cx="10858500" cy="4351338"/>
              </a:xfrm>
            </p:spPr>
            <p:txBody>
              <a:bodyPr>
                <a:normAutofit/>
              </a:bodyPr>
              <a:lstStyle/>
              <a:p>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m:t>
                    </m:r>
                  </m:oMath>
                </a14:m>
                <a:r>
                  <a:rPr lang="en-US" dirty="0"/>
                  <a:t>when there exists some constant c such that </a:t>
                </a:r>
                <a14:m>
                  <m:oMath xmlns:m="http://schemas.openxmlformats.org/officeDocument/2006/math">
                    <m:r>
                      <a:rPr lang="en-US"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𝑐</m:t>
                    </m:r>
                    <m:r>
                      <a:rPr lang="en-US" i="1" dirty="0" smtClean="0">
                        <a:latin typeface="Cambria Math" panose="02040503050406030204" pitchFamily="18" charset="0"/>
                      </a:rPr>
                      <m:t> ∙</m:t>
                    </m:r>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b="0" i="1" dirty="0" smtClean="0">
                        <a:latin typeface="Cambria Math" panose="02040503050406030204" pitchFamily="18" charset="0"/>
                      </a:rPr>
                      <m:t>.</m:t>
                    </m:r>
                  </m:oMath>
                </a14:m>
                <a:r>
                  <a:rPr lang="en-US" b="0" dirty="0"/>
                  <a:t> Then we can say</a:t>
                </a:r>
              </a:p>
              <a:p>
                <a:pPr lvl="1"/>
                <a14:m>
                  <m:oMath xmlns:m="http://schemas.openxmlformats.org/officeDocument/2006/math">
                    <m:r>
                      <a:rPr lang="en-US" i="1" dirty="0" smtClean="0">
                        <a:latin typeface="Cambria Math" panose="02040503050406030204" pitchFamily="18" charset="0"/>
                      </a:rPr>
                      <m:t>𝑐</m:t>
                    </m:r>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is an </a:t>
                </a:r>
                <a:r>
                  <a:rPr lang="en-US" i="1" dirty="0"/>
                  <a:t>upper bound </a:t>
                </a:r>
                <a:r>
                  <a:rPr lang="en-US" dirty="0"/>
                  <a:t>on f(n). </a:t>
                </a:r>
              </a:p>
              <a:p>
                <a:pPr lvl="1"/>
                <a:endParaRPr lang="en-US" dirty="0"/>
              </a:p>
              <a:p>
                <a:r>
                  <a:rPr lang="en-US" dirty="0"/>
                  <a:t>A function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is a worst-case (upper) bound for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endParaRPr lang="en-US" dirty="0"/>
              </a:p>
              <a:p>
                <a:pPr lvl="1"/>
                <a:r>
                  <a:rPr lang="en-US" dirty="0"/>
                  <a:t>When we can choose a constant </a:t>
                </a:r>
                <a14:m>
                  <m:oMath xmlns:m="http://schemas.openxmlformats.org/officeDocument/2006/math">
                    <m:r>
                      <a:rPr lang="en-US" i="1" dirty="0" smtClean="0">
                        <a:latin typeface="Cambria Math" panose="02040503050406030204" pitchFamily="18" charset="0"/>
                      </a:rPr>
                      <m:t>𝑐</m:t>
                    </m:r>
                  </m:oMath>
                </a14:m>
                <a:endParaRPr lang="en-US" dirty="0"/>
              </a:p>
              <a:p>
                <a:pPr lvl="1"/>
                <a:r>
                  <a:rPr lang="en-US" dirty="0"/>
                  <a:t>And look at </a:t>
                </a:r>
                <a14:m>
                  <m:oMath xmlns:m="http://schemas.openxmlformats.org/officeDocument/2006/math">
                    <m:r>
                      <a:rPr lang="en-US" i="1" dirty="0" smtClean="0">
                        <a:latin typeface="Cambria Math" panose="02040503050406030204" pitchFamily="18" charset="0"/>
                      </a:rPr>
                      <m:t>𝑐</m:t>
                    </m:r>
                    <m:r>
                      <a:rPr lang="en-US" i="1" dirty="0" smtClean="0">
                        <a:latin typeface="Cambria Math" panose="02040503050406030204" pitchFamily="18" charset="0"/>
                      </a:rPr>
                      <m:t> ∗ </m:t>
                    </m:r>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endParaRPr lang="en-US" dirty="0"/>
              </a:p>
              <a:p>
                <a:pPr lvl="1"/>
                <a:r>
                  <a:rPr lang="en-US" dirty="0"/>
                  <a:t>And pick </a:t>
                </a:r>
                <a:r>
                  <a:rPr lang="en-US" i="1" dirty="0"/>
                  <a:t>values </a:t>
                </a:r>
                <a:r>
                  <a:rPr lang="en-US" dirty="0"/>
                  <a:t>of n for where </a:t>
                </a:r>
                <a14:m>
                  <m:oMath xmlns:m="http://schemas.openxmlformats.org/officeDocument/2006/math">
                    <m:r>
                      <a:rPr lang="en-US" i="1" dirty="0" smtClean="0">
                        <a:latin typeface="Cambria Math" panose="02040503050406030204" pitchFamily="18" charset="0"/>
                      </a:rPr>
                      <m:t>𝑐</m:t>
                    </m:r>
                    <m:r>
                      <a:rPr lang="en-US" i="1" dirty="0" smtClean="0">
                        <a:latin typeface="Cambria Math" panose="02040503050406030204" pitchFamily="18" charset="0"/>
                      </a:rPr>
                      <m:t> ∗ </m:t>
                    </m:r>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is bigger than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endParaRPr lang="en-US" dirty="0"/>
              </a:p>
              <a:p>
                <a:pPr lvl="2"/>
                <a:r>
                  <a:rPr lang="en-US" dirty="0"/>
                  <a:t>As </a:t>
                </a:r>
                <a14:m>
                  <m:oMath xmlns:m="http://schemas.openxmlformats.org/officeDocument/2006/math">
                    <m:r>
                      <a:rPr lang="en-US" i="1" dirty="0" smtClean="0">
                        <a:latin typeface="Cambria Math" panose="02040503050406030204" pitchFamily="18" charset="0"/>
                      </a:rPr>
                      <m:t>𝑛</m:t>
                    </m:r>
                  </m:oMath>
                </a14:m>
                <a:r>
                  <a:rPr lang="en-US" dirty="0"/>
                  <a:t> increases</a:t>
                </a:r>
              </a:p>
            </p:txBody>
          </p:sp>
        </mc:Choice>
        <mc:Fallback xmlns="">
          <p:sp>
            <p:nvSpPr>
              <p:cNvPr id="3" name="Content Placeholder 2">
                <a:extLst>
                  <a:ext uri="{FF2B5EF4-FFF2-40B4-BE49-F238E27FC236}">
                    <a16:creationId xmlns:a16="http://schemas.microsoft.com/office/drawing/2014/main" id="{825681BC-9C0A-2784-4372-D61A066C6170}"/>
                  </a:ext>
                </a:extLst>
              </p:cNvPr>
              <p:cNvSpPr>
                <a:spLocks noGrp="1" noRot="1" noChangeAspect="1" noMove="1" noResize="1" noEditPoints="1" noAdjustHandles="1" noChangeArrowheads="1" noChangeShapeType="1" noTextEdit="1"/>
              </p:cNvSpPr>
              <p:nvPr>
                <p:ph idx="1"/>
              </p:nvPr>
            </p:nvSpPr>
            <p:spPr>
              <a:xfrm>
                <a:off x="838200" y="1825625"/>
                <a:ext cx="10858500" cy="4351338"/>
              </a:xfrm>
              <a:blipFill>
                <a:blip r:embed="rId3"/>
                <a:stretch>
                  <a:fillRect l="-1051"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C711788-CDB7-AD5D-BE5C-2EFB54EFE5D9}"/>
              </a:ext>
            </a:extLst>
          </p:cNvPr>
          <p:cNvSpPr>
            <a:spLocks noGrp="1"/>
          </p:cNvSpPr>
          <p:nvPr>
            <p:ph type="sldNum" sz="quarter" idx="12"/>
          </p:nvPr>
        </p:nvSpPr>
        <p:spPr/>
        <p:txBody>
          <a:bodyPr/>
          <a:lstStyle/>
          <a:p>
            <a:fld id="{D2F4125D-F56D-C047-90BA-65C36FD591C6}" type="slidenum">
              <a:rPr lang="en-US" smtClean="0"/>
              <a:t>37</a:t>
            </a:fld>
            <a:endParaRPr lang="en-US"/>
          </a:p>
        </p:txBody>
      </p:sp>
    </p:spTree>
    <p:extLst>
      <p:ext uri="{BB962C8B-B14F-4D97-AF65-F5344CB8AC3E}">
        <p14:creationId xmlns:p14="http://schemas.microsoft.com/office/powerpoint/2010/main" val="1180256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CBDD1-60BC-AF25-826F-71736CE23A9C}"/>
              </a:ext>
            </a:extLst>
          </p:cNvPr>
          <p:cNvSpPr>
            <a:spLocks noGrp="1"/>
          </p:cNvSpPr>
          <p:nvPr>
            <p:ph type="title"/>
          </p:nvPr>
        </p:nvSpPr>
        <p:spPr/>
        <p:txBody>
          <a:bodyPr/>
          <a:lstStyle/>
          <a:p>
            <a:r>
              <a:rPr lang="en-US" dirty="0"/>
              <a:t>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A0C1E0-086A-9E3C-DA00-7930497158DC}"/>
                  </a:ext>
                </a:extLst>
              </p:cNvPr>
              <p:cNvSpPr>
                <a:spLocks noGrp="1"/>
              </p:cNvSpPr>
              <p:nvPr>
                <p:ph idx="1"/>
              </p:nvPr>
            </p:nvSpPr>
            <p:spPr/>
            <p:txBody>
              <a:bodyPr>
                <a:normAutofit/>
              </a:bodyPr>
              <a:lstStyle/>
              <a:p>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m:t>
                    </m:r>
                    <m:r>
                      <m:rPr>
                        <m:sty m:val="p"/>
                      </m:rPr>
                      <a:rPr lang="el-GR" i="1" dirty="0" smtClean="0">
                        <a:latin typeface="Cambria Math" panose="02040503050406030204" pitchFamily="18" charset="0"/>
                        <a:ea typeface="Cambria Math" panose="02040503050406030204" pitchFamily="18" charset="0"/>
                      </a:rPr>
                      <m:t>Ω</m:t>
                    </m:r>
                    <m:r>
                      <a:rPr lang="en-US" i="1" dirty="0" smtClean="0">
                        <a:latin typeface="Cambria Math" panose="02040503050406030204" pitchFamily="18" charset="0"/>
                      </a:rPr>
                      <m:t> (</m:t>
                    </m:r>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when there exists some constant c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oMath>
                </a14:m>
                <a:r>
                  <a:rPr lang="en-US" dirty="0"/>
                  <a:t>. Then we can say</a:t>
                </a:r>
              </a:p>
              <a:p>
                <a:pPr lvl="1"/>
                <a:r>
                  <a:rPr lang="en-US" dirty="0"/>
                  <a:t> </a:t>
                </a:r>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 </m:t>
                    </m:r>
                    <m:r>
                      <a:rPr lang="en-US" i="1">
                        <a:latin typeface="Cambria Math" panose="02040503050406030204" pitchFamily="18" charset="0"/>
                      </a:rPr>
                      <m:t>𝑔</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r>
                  <a:rPr lang="en-US" dirty="0"/>
                  <a:t>  is a </a:t>
                </a:r>
                <a:r>
                  <a:rPr lang="en-US" i="1" dirty="0"/>
                  <a:t>lower bound</a:t>
                </a:r>
                <a:r>
                  <a:rPr lang="en-US" dirty="0"/>
                  <a:t> on f(n).</a:t>
                </a:r>
              </a:p>
              <a:p>
                <a:endParaRPr lang="en-US" dirty="0"/>
              </a:p>
              <a:p>
                <a:r>
                  <a:rPr lang="en-US" dirty="0"/>
                  <a:t>A function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is a best-case (lower) bound for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endParaRPr lang="en-US" dirty="0"/>
              </a:p>
              <a:p>
                <a:pPr lvl="1"/>
                <a:r>
                  <a:rPr lang="en-US" dirty="0"/>
                  <a:t>When we can choose a constant </a:t>
                </a:r>
                <a14:m>
                  <m:oMath xmlns:m="http://schemas.openxmlformats.org/officeDocument/2006/math">
                    <m:r>
                      <a:rPr lang="en-US" i="1" dirty="0" smtClean="0">
                        <a:latin typeface="Cambria Math" panose="02040503050406030204" pitchFamily="18" charset="0"/>
                      </a:rPr>
                      <m:t>𝑐</m:t>
                    </m:r>
                  </m:oMath>
                </a14:m>
                <a:endParaRPr lang="en-US" dirty="0"/>
              </a:p>
              <a:p>
                <a:pPr lvl="1"/>
                <a:r>
                  <a:rPr lang="en-US" dirty="0"/>
                  <a:t>And look at </a:t>
                </a:r>
                <a14:m>
                  <m:oMath xmlns:m="http://schemas.openxmlformats.org/officeDocument/2006/math">
                    <m:r>
                      <a:rPr lang="en-US" i="1" dirty="0" smtClean="0">
                        <a:latin typeface="Cambria Math" panose="02040503050406030204" pitchFamily="18" charset="0"/>
                      </a:rPr>
                      <m:t>𝑐</m:t>
                    </m:r>
                    <m:r>
                      <a:rPr lang="en-US" i="1" dirty="0" smtClean="0">
                        <a:latin typeface="Cambria Math" panose="02040503050406030204" pitchFamily="18" charset="0"/>
                      </a:rPr>
                      <m:t> ∗ </m:t>
                    </m:r>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endParaRPr lang="en-US" dirty="0"/>
              </a:p>
              <a:p>
                <a:pPr lvl="1"/>
                <a:r>
                  <a:rPr lang="en-US" dirty="0"/>
                  <a:t>And pick </a:t>
                </a:r>
                <a:r>
                  <a:rPr lang="en-US" i="1" dirty="0"/>
                  <a:t>values </a:t>
                </a:r>
                <a:r>
                  <a:rPr lang="en-US" dirty="0"/>
                  <a:t>of n for where </a:t>
                </a:r>
                <a14:m>
                  <m:oMath xmlns:m="http://schemas.openxmlformats.org/officeDocument/2006/math">
                    <m:r>
                      <a:rPr lang="en-US" i="1" dirty="0" smtClean="0">
                        <a:latin typeface="Cambria Math" panose="02040503050406030204" pitchFamily="18" charset="0"/>
                      </a:rPr>
                      <m:t>𝑐</m:t>
                    </m:r>
                    <m:r>
                      <a:rPr lang="en-US" i="1" dirty="0" smtClean="0">
                        <a:latin typeface="Cambria Math" panose="02040503050406030204" pitchFamily="18" charset="0"/>
                      </a:rPr>
                      <m:t> ∗ </m:t>
                    </m:r>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is smaller than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endParaRPr lang="en-US" dirty="0"/>
              </a:p>
              <a:p>
                <a:pPr lvl="2"/>
                <a:r>
                  <a:rPr lang="en-US" dirty="0"/>
                  <a:t>As </a:t>
                </a:r>
                <a14:m>
                  <m:oMath xmlns:m="http://schemas.openxmlformats.org/officeDocument/2006/math">
                    <m:r>
                      <a:rPr lang="en-US" i="1" dirty="0" smtClean="0">
                        <a:latin typeface="Cambria Math" panose="02040503050406030204" pitchFamily="18" charset="0"/>
                      </a:rPr>
                      <m:t>𝑛</m:t>
                    </m:r>
                  </m:oMath>
                </a14:m>
                <a:r>
                  <a:rPr lang="en-US" dirty="0"/>
                  <a:t> increases</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A0C1E0-086A-9E3C-DA00-7930497158DC}"/>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D4C3A24-517B-65E5-F93F-4BAC3968E98D}"/>
              </a:ext>
            </a:extLst>
          </p:cNvPr>
          <p:cNvSpPr>
            <a:spLocks noGrp="1"/>
          </p:cNvSpPr>
          <p:nvPr>
            <p:ph type="sldNum" sz="quarter" idx="12"/>
          </p:nvPr>
        </p:nvSpPr>
        <p:spPr/>
        <p:txBody>
          <a:bodyPr/>
          <a:lstStyle/>
          <a:p>
            <a:fld id="{D2F4125D-F56D-C047-90BA-65C36FD591C6}" type="slidenum">
              <a:rPr lang="en-US" smtClean="0"/>
              <a:t>38</a:t>
            </a:fld>
            <a:endParaRPr lang="en-US"/>
          </a:p>
        </p:txBody>
      </p:sp>
    </p:spTree>
    <p:extLst>
      <p:ext uri="{BB962C8B-B14F-4D97-AF65-F5344CB8AC3E}">
        <p14:creationId xmlns:p14="http://schemas.microsoft.com/office/powerpoint/2010/main" val="1200635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99B43-DB0E-B453-DF6A-2F477B663349}"/>
              </a:ext>
            </a:extLst>
          </p:cNvPr>
          <p:cNvSpPr>
            <a:spLocks noGrp="1"/>
          </p:cNvSpPr>
          <p:nvPr>
            <p:ph type="title"/>
          </p:nvPr>
        </p:nvSpPr>
        <p:spPr/>
        <p:txBody>
          <a:bodyPr/>
          <a:lstStyle/>
          <a:p>
            <a:r>
              <a:rPr lang="en-US" dirty="0"/>
              <a:t>Average-case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77D0D1-6CFF-E754-2D43-46E3781EE7D5}"/>
                  </a:ext>
                </a:extLst>
              </p:cNvPr>
              <p:cNvSpPr>
                <a:spLocks noGrp="1"/>
              </p:cNvSpPr>
              <p:nvPr>
                <p:ph idx="1"/>
              </p:nvPr>
            </p:nvSpPr>
            <p:spPr/>
            <p:txBody>
              <a:bodyPr>
                <a:normAutofit/>
              </a:bodyPr>
              <a:lstStyle/>
              <a:p>
                <a14:m>
                  <m:oMath xmlns:m="http://schemas.openxmlformats.org/officeDocument/2006/math">
                    <m:r>
                      <a:rPr lang="en-US" i="1" kern="100" smtClean="0">
                        <a:effectLst/>
                        <a:latin typeface="Cambria Math" panose="02040503050406030204" pitchFamily="18" charset="0"/>
                        <a:ea typeface="Aptos" panose="020B0004020202020204" pitchFamily="34" charset="0"/>
                        <a:cs typeface="Times New Roman" panose="02020603050405020304" pitchFamily="18" charset="0"/>
                      </a:rPr>
                      <m:t>𝑓</m:t>
                    </m:r>
                    <m:d>
                      <m:dPr>
                        <m:ctrlPr>
                          <a:rPr lang="en-US" i="1" kern="100">
                            <a:effectLst/>
                            <a:latin typeface="Cambria Math" panose="02040503050406030204" pitchFamily="18" charset="0"/>
                            <a:ea typeface="Aptos" panose="020B0004020202020204" pitchFamily="34" charset="0"/>
                            <a:cs typeface="Times New Roman" panose="02020603050405020304" pitchFamily="18" charset="0"/>
                          </a:rPr>
                        </m:ctrlPr>
                      </m:dPr>
                      <m:e>
                        <m:r>
                          <a:rPr lang="en-US" i="1" kern="100">
                            <a:effectLst/>
                            <a:latin typeface="Cambria Math" panose="02040503050406030204" pitchFamily="18" charset="0"/>
                            <a:ea typeface="Aptos" panose="020B0004020202020204" pitchFamily="34" charset="0"/>
                            <a:cs typeface="Times New Roman" panose="02020603050405020304" pitchFamily="18" charset="0"/>
                          </a:rPr>
                          <m:t>𝑛</m:t>
                        </m:r>
                      </m:e>
                    </m:d>
                    <m:r>
                      <a:rPr lang="en-US" i="1" kern="100">
                        <a:effectLst/>
                        <a:latin typeface="Cambria Math" panose="02040503050406030204" pitchFamily="18" charset="0"/>
                        <a:ea typeface="Aptos" panose="020B0004020202020204" pitchFamily="34" charset="0"/>
                        <a:cs typeface="Times New Roman" panose="02020603050405020304" pitchFamily="18" charset="0"/>
                      </a:rPr>
                      <m:t>= </m:t>
                    </m:r>
                    <m:r>
                      <m:rPr>
                        <m:sty m:val="p"/>
                      </m:rPr>
                      <a:rPr lang="en-US" kern="100">
                        <a:effectLst/>
                        <a:latin typeface="Cambria Math" panose="02040503050406030204" pitchFamily="18" charset="0"/>
                        <a:ea typeface="Aptos" panose="020B0004020202020204" pitchFamily="34" charset="0"/>
                        <a:cs typeface="Times New Roman" panose="02020603050405020304" pitchFamily="18" charset="0"/>
                      </a:rPr>
                      <m:t>Θ</m:t>
                    </m:r>
                    <m:r>
                      <a:rPr lang="en-US" i="1" kern="100">
                        <a:effectLst/>
                        <a:latin typeface="Cambria Math" panose="02040503050406030204" pitchFamily="18" charset="0"/>
                        <a:ea typeface="Aptos" panose="020B0004020202020204" pitchFamily="34" charset="0"/>
                        <a:cs typeface="Times New Roman" panose="02020603050405020304" pitchFamily="18" charset="0"/>
                      </a:rPr>
                      <m:t>(</m:t>
                    </m:r>
                    <m:r>
                      <a:rPr lang="en-US" i="1" kern="100">
                        <a:effectLst/>
                        <a:latin typeface="Cambria Math" panose="02040503050406030204" pitchFamily="18" charset="0"/>
                        <a:ea typeface="Aptos" panose="020B0004020202020204" pitchFamily="34" charset="0"/>
                        <a:cs typeface="Times New Roman" panose="02020603050405020304" pitchFamily="18" charset="0"/>
                      </a:rPr>
                      <m:t>𝑔</m:t>
                    </m:r>
                    <m:d>
                      <m:dPr>
                        <m:ctrlPr>
                          <a:rPr lang="en-US" i="1" kern="100">
                            <a:effectLst/>
                            <a:latin typeface="Cambria Math" panose="02040503050406030204" pitchFamily="18" charset="0"/>
                            <a:ea typeface="Aptos" panose="020B0004020202020204" pitchFamily="34" charset="0"/>
                            <a:cs typeface="Times New Roman" panose="02020603050405020304" pitchFamily="18" charset="0"/>
                          </a:rPr>
                        </m:ctrlPr>
                      </m:dPr>
                      <m:e>
                        <m:r>
                          <a:rPr lang="en-US" i="1" kern="100">
                            <a:effectLst/>
                            <a:latin typeface="Cambria Math" panose="02040503050406030204" pitchFamily="18" charset="0"/>
                            <a:ea typeface="Aptos" panose="020B0004020202020204" pitchFamily="34" charset="0"/>
                            <a:cs typeface="Times New Roman" panose="02020603050405020304" pitchFamily="18" charset="0"/>
                          </a:rPr>
                          <m:t>𝑛</m:t>
                        </m:r>
                      </m:e>
                    </m:d>
                    <m:r>
                      <a:rPr lang="en-US" i="1" kern="100">
                        <a:effectLst/>
                        <a:latin typeface="Cambria Math" panose="02040503050406030204" pitchFamily="18" charset="0"/>
                        <a:ea typeface="Aptos" panose="020B0004020202020204" pitchFamily="34" charset="0"/>
                        <a:cs typeface="Times New Roman" panose="02020603050405020304" pitchFamily="18" charset="0"/>
                      </a:rPr>
                      <m:t>)</m:t>
                    </m:r>
                  </m:oMath>
                </a14:m>
                <a:r>
                  <a:rPr lang="en-US" kern="100" dirty="0">
                    <a:effectLst/>
                    <a:latin typeface="Aptos" panose="020B0004020202020204" pitchFamily="34" charset="0"/>
                    <a:ea typeface="Times New Roman" panose="02020603050405020304" pitchFamily="18" charset="0"/>
                    <a:cs typeface="Times New Roman" panose="02020603050405020304" pitchFamily="18" charset="0"/>
                  </a:rPr>
                  <a:t> when there exists some </a:t>
                </a:r>
                <a14:m>
                  <m:oMath xmlns:m="http://schemas.openxmlformats.org/officeDocument/2006/math">
                    <m:sSub>
                      <m:sSubPr>
                        <m:ctrlPr>
                          <a:rPr lang="en-US"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en-US" kern="100" dirty="0">
                    <a:effectLst/>
                    <a:latin typeface="Aptos" panose="020B0004020202020204" pitchFamily="34" charset="0"/>
                    <a:ea typeface="Times New Roman" panose="02020603050405020304" pitchFamily="18" charset="0"/>
                    <a:cs typeface="Times New Roman" panose="02020603050405020304" pitchFamily="18" charset="0"/>
                  </a:rPr>
                  <a:t>and </a:t>
                </a:r>
                <a14:m>
                  <m:oMath xmlns:m="http://schemas.openxmlformats.org/officeDocument/2006/math">
                    <m:sSub>
                      <m:sSubPr>
                        <m:ctrlPr>
                          <a:rPr lang="en-US"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en-US" kern="100" dirty="0">
                    <a:effectLst/>
                    <a:latin typeface="Aptos" panose="020B0004020202020204" pitchFamily="34" charset="0"/>
                    <a:ea typeface="Times New Roman" panose="02020603050405020304" pitchFamily="18" charset="0"/>
                    <a:cs typeface="Times New Roman" panose="02020603050405020304" pitchFamily="18" charset="0"/>
                  </a:rPr>
                  <a:t> such that </a:t>
                </a:r>
                <a:br>
                  <a:rPr lang="en-US" kern="100" dirty="0">
                    <a:effectLst/>
                    <a:latin typeface="Aptos" panose="020B0004020202020204" pitchFamily="34" charset="0"/>
                    <a:ea typeface="Times New Roman" panose="02020603050405020304" pitchFamily="18" charset="0"/>
                    <a:cs typeface="Times New Roman" panose="02020603050405020304" pitchFamily="18" charset="0"/>
                  </a:rPr>
                </a:br>
                <a14:m>
                  <m:oMath xmlns:m="http://schemas.openxmlformats.org/officeDocument/2006/math">
                    <m:sSub>
                      <m:sSubPr>
                        <m:ctrlPr>
                          <a:rPr lang="en-US"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𝑔</m:t>
                    </m:r>
                    <m:d>
                      <m:dPr>
                        <m:ctrlPr>
                          <a:rPr lang="en-US"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𝑛</m:t>
                        </m:r>
                      </m:e>
                    </m: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US"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𝑛</m:t>
                        </m:r>
                      </m:e>
                    </m:d>
                  </m:oMath>
                </a14:m>
                <a:r>
                  <a:rPr lang="en-US" kern="100" dirty="0">
                    <a:effectLst/>
                    <a:latin typeface="Aptos" panose="020B0004020202020204" pitchFamily="34" charset="0"/>
                    <a:ea typeface="Times New Roman" panose="02020603050405020304" pitchFamily="18" charset="0"/>
                    <a:cs typeface="Times New Roman" panose="02020603050405020304" pitchFamily="18" charset="0"/>
                  </a:rPr>
                  <a:t> and </a:t>
                </a:r>
                <a14:m>
                  <m:oMath xmlns:m="http://schemas.openxmlformats.org/officeDocument/2006/math">
                    <m:sSub>
                      <m:sSubPr>
                        <m:ctrlPr>
                          <a:rPr lang="en-US"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𝑔</m:t>
                    </m:r>
                    <m:d>
                      <m:dPr>
                        <m:ctrlPr>
                          <a:rPr lang="en-US"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𝑛</m:t>
                        </m:r>
                      </m:e>
                    </m: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kern="100" dirty="0">
                    <a:effectLst/>
                    <a:latin typeface="Aptos" panose="020B0004020202020204" pitchFamily="34" charset="0"/>
                    <a:ea typeface="Aptos" panose="020B0004020202020204" pitchFamily="34" charset="0"/>
                    <a:cs typeface="Times New Roman" panose="02020603050405020304" pitchFamily="18" charset="0"/>
                  </a:rPr>
                  <a:t>. Then we can say</a:t>
                </a:r>
              </a:p>
              <a:p>
                <a:pPr lvl="1"/>
                <a14:m>
                  <m:oMath xmlns:m="http://schemas.openxmlformats.org/officeDocument/2006/math">
                    <m:r>
                      <a:rPr lang="en-US" sz="2600" i="1" kern="100" smtClean="0">
                        <a:effectLst/>
                        <a:latin typeface="Cambria Math" panose="02040503050406030204" pitchFamily="18" charset="0"/>
                        <a:ea typeface="Aptos" panose="020B0004020202020204" pitchFamily="34" charset="0"/>
                        <a:cs typeface="Times New Roman" panose="02020603050405020304" pitchFamily="18" charset="0"/>
                      </a:rPr>
                      <m:t>𝑔</m:t>
                    </m:r>
                    <m:d>
                      <m:dPr>
                        <m:ctrlPr>
                          <a:rPr lang="en-US" sz="2600" i="1" kern="100">
                            <a:effectLst/>
                            <a:latin typeface="Cambria Math" panose="02040503050406030204" pitchFamily="18" charset="0"/>
                            <a:ea typeface="Aptos" panose="020B0004020202020204" pitchFamily="34" charset="0"/>
                            <a:cs typeface="Times New Roman" panose="02020603050405020304" pitchFamily="18" charset="0"/>
                          </a:rPr>
                        </m:ctrlPr>
                      </m:dPr>
                      <m:e>
                        <m:r>
                          <a:rPr lang="en-US" sz="2600" i="1" kern="100">
                            <a:effectLst/>
                            <a:latin typeface="Cambria Math" panose="02040503050406030204" pitchFamily="18" charset="0"/>
                            <a:ea typeface="Aptos" panose="020B0004020202020204" pitchFamily="34" charset="0"/>
                            <a:cs typeface="Times New Roman" panose="02020603050405020304" pitchFamily="18" charset="0"/>
                          </a:rPr>
                          <m:t>𝑛</m:t>
                        </m:r>
                      </m:e>
                    </m:d>
                  </m:oMath>
                </a14:m>
                <a:r>
                  <a:rPr lang="en-US" sz="2600" kern="100" dirty="0">
                    <a:effectLst/>
                    <a:latin typeface="Aptos" panose="020B0004020202020204" pitchFamily="34" charset="0"/>
                    <a:ea typeface="Times New Roman" panose="02020603050405020304" pitchFamily="18" charset="0"/>
                    <a:cs typeface="Times New Roman" panose="02020603050405020304" pitchFamily="18" charset="0"/>
                  </a:rPr>
                  <a:t> is an average-case bound on </a:t>
                </a:r>
                <a14:m>
                  <m:oMath xmlns:m="http://schemas.openxmlformats.org/officeDocument/2006/math">
                    <m:r>
                      <a:rPr lang="en-US" sz="2600" i="1" kern="10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26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600" i="1" kern="100">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sz="26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600" kern="100" dirty="0">
                    <a:effectLst/>
                    <a:latin typeface="Aptos" panose="020B0004020202020204" pitchFamily="34" charset="0"/>
                    <a:ea typeface="Times New Roman" panose="02020603050405020304" pitchFamily="18" charset="0"/>
                    <a:cs typeface="Times New Roman" panose="02020603050405020304" pitchFamily="18" charset="0"/>
                  </a:rPr>
                  <a:t>.</a:t>
                </a:r>
              </a:p>
              <a:p>
                <a:pPr lvl="1"/>
                <a:endParaRPr lang="en-US" sz="2600" kern="100" dirty="0">
                  <a:latin typeface="Aptos" panose="020B0004020202020204" pitchFamily="34" charset="0"/>
                  <a:ea typeface="Aptos" panose="020B0004020202020204" pitchFamily="34" charset="0"/>
                  <a:cs typeface="Times New Roman" panose="02020603050405020304" pitchFamily="18" charset="0"/>
                </a:endParaRPr>
              </a:p>
              <a:p>
                <a:pPr lvl="1"/>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dirty="0"/>
                  <a:t>A function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is an average- case bound for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when:</a:t>
                </a:r>
              </a:p>
              <a:p>
                <a:pPr lvl="1"/>
                <a:r>
                  <a:rPr lang="en-US" dirty="0"/>
                  <a:t>We can find both an upper and lower bound function for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endParaRPr lang="en-US" dirty="0"/>
              </a:p>
              <a:p>
                <a:r>
                  <a:rPr lang="en-US" dirty="0"/>
                  <a:t>A function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is only in Big-Theta for an algorithm when it's BOTH an upper bound AND a lower bound</a:t>
                </a:r>
                <a:endParaRPr lang="en-US" sz="34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DB77D0D1-6CFF-E754-2D43-46E3781EE7D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F16344A-0D34-479F-E3AD-99ABB4707A74}"/>
              </a:ext>
            </a:extLst>
          </p:cNvPr>
          <p:cNvSpPr>
            <a:spLocks noGrp="1"/>
          </p:cNvSpPr>
          <p:nvPr>
            <p:ph type="sldNum" sz="quarter" idx="12"/>
          </p:nvPr>
        </p:nvSpPr>
        <p:spPr/>
        <p:txBody>
          <a:bodyPr/>
          <a:lstStyle/>
          <a:p>
            <a:fld id="{D2F4125D-F56D-C047-90BA-65C36FD591C6}" type="slidenum">
              <a:rPr lang="en-US" smtClean="0"/>
              <a:t>39</a:t>
            </a:fld>
            <a:endParaRPr lang="en-US"/>
          </a:p>
        </p:txBody>
      </p:sp>
    </p:spTree>
    <p:extLst>
      <p:ext uri="{BB962C8B-B14F-4D97-AF65-F5344CB8AC3E}">
        <p14:creationId xmlns:p14="http://schemas.microsoft.com/office/powerpoint/2010/main" val="1053884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6F807-BF0D-69B8-87C7-5361E72CBEB5}"/>
              </a:ext>
            </a:extLst>
          </p:cNvPr>
          <p:cNvSpPr>
            <a:spLocks noGrp="1"/>
          </p:cNvSpPr>
          <p:nvPr>
            <p:ph type="title"/>
          </p:nvPr>
        </p:nvSpPr>
        <p:spPr/>
        <p:txBody>
          <a:bodyPr/>
          <a:lstStyle/>
          <a:p>
            <a:r>
              <a:rPr lang="en-US" dirty="0"/>
              <a:t>Option 1: </a:t>
            </a:r>
          </a:p>
        </p:txBody>
      </p:sp>
      <p:sp>
        <p:nvSpPr>
          <p:cNvPr id="3" name="Content Placeholder 2">
            <a:extLst>
              <a:ext uri="{FF2B5EF4-FFF2-40B4-BE49-F238E27FC236}">
                <a16:creationId xmlns:a16="http://schemas.microsoft.com/office/drawing/2014/main" id="{8B9E7342-991C-8FCC-AFE7-647921100688}"/>
              </a:ext>
            </a:extLst>
          </p:cNvPr>
          <p:cNvSpPr>
            <a:spLocks noGrp="1"/>
          </p:cNvSpPr>
          <p:nvPr>
            <p:ph idx="1"/>
          </p:nvPr>
        </p:nvSpPr>
        <p:spPr/>
        <p:txBody>
          <a:bodyPr>
            <a:normAutofit/>
          </a:bodyPr>
          <a:lstStyle/>
          <a:p>
            <a:r>
              <a:rPr lang="en-US" dirty="0" err="1"/>
              <a:t>EarliestJobFirst</a:t>
            </a:r>
            <a:r>
              <a:rPr lang="en-US" dirty="0"/>
              <a:t>:</a:t>
            </a:r>
          </a:p>
          <a:p>
            <a:pPr lvl="1"/>
            <a:r>
              <a:rPr lang="en-US" sz="2800" dirty="0"/>
              <a:t>Accept the earliest-starting job </a:t>
            </a:r>
            <a:r>
              <a:rPr lang="en-US" sz="2800" i="1" dirty="0"/>
              <a:t>j</a:t>
            </a:r>
            <a:r>
              <a:rPr lang="en-US" sz="2800" dirty="0"/>
              <a:t>  that does not overlap any previously accepted job. Repeat until no more such jobs remain.</a:t>
            </a:r>
          </a:p>
        </p:txBody>
      </p:sp>
    </p:spTree>
    <p:extLst>
      <p:ext uri="{BB962C8B-B14F-4D97-AF65-F5344CB8AC3E}">
        <p14:creationId xmlns:p14="http://schemas.microsoft.com/office/powerpoint/2010/main" val="3561275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2CB8A-F4B9-C196-F5A9-ED47C75556D6}"/>
              </a:ext>
            </a:extLst>
          </p:cNvPr>
          <p:cNvSpPr>
            <a:spLocks noGrp="1"/>
          </p:cNvSpPr>
          <p:nvPr>
            <p:ph type="title"/>
          </p:nvPr>
        </p:nvSpPr>
        <p:spPr/>
        <p:txBody>
          <a:bodyPr/>
          <a:lstStyle/>
          <a:p>
            <a:r>
              <a:rPr lang="en-US" dirty="0"/>
              <a:t>Just different constants multiplied with the function</a:t>
            </a:r>
          </a:p>
        </p:txBody>
      </p:sp>
      <p:sp>
        <p:nvSpPr>
          <p:cNvPr id="3" name="Content Placeholder 2">
            <a:extLst>
              <a:ext uri="{FF2B5EF4-FFF2-40B4-BE49-F238E27FC236}">
                <a16:creationId xmlns:a16="http://schemas.microsoft.com/office/drawing/2014/main" id="{BB178862-1A42-CD4B-4D32-2BCAA24E6A6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9FC2B48-E858-30CD-E81F-6EEDB7C2D86F}"/>
              </a:ext>
            </a:extLst>
          </p:cNvPr>
          <p:cNvSpPr>
            <a:spLocks noGrp="1"/>
          </p:cNvSpPr>
          <p:nvPr>
            <p:ph type="sldNum" sz="quarter" idx="12"/>
          </p:nvPr>
        </p:nvSpPr>
        <p:spPr/>
        <p:txBody>
          <a:bodyPr/>
          <a:lstStyle/>
          <a:p>
            <a:fld id="{D2F4125D-F56D-C047-90BA-65C36FD591C6}" type="slidenum">
              <a:rPr lang="en-US" smtClean="0"/>
              <a:t>40</a:t>
            </a:fld>
            <a:endParaRPr lang="en-US"/>
          </a:p>
        </p:txBody>
      </p:sp>
      <p:pic>
        <p:nvPicPr>
          <p:cNvPr id="5122" name="Picture 2" descr="Complexity | Asymptotic Analysis. · What exactly does big Ө notation… | by  Tarun Jain | Medium">
            <a:extLst>
              <a:ext uri="{FF2B5EF4-FFF2-40B4-BE49-F238E27FC236}">
                <a16:creationId xmlns:a16="http://schemas.microsoft.com/office/drawing/2014/main" id="{8A7526EA-7839-5AB8-961E-4C77C81B89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37" y="1499394"/>
            <a:ext cx="12062563" cy="3859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7004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B57D3-B7C0-FB3F-375D-129D4AA409E4}"/>
              </a:ext>
            </a:extLst>
          </p:cNvPr>
          <p:cNvSpPr>
            <a:spLocks noGrp="1"/>
          </p:cNvSpPr>
          <p:nvPr>
            <p:ph type="title"/>
          </p:nvPr>
        </p:nvSpPr>
        <p:spPr/>
        <p:txBody>
          <a:bodyPr/>
          <a:lstStyle/>
          <a:p>
            <a:r>
              <a:rPr lang="en-US" dirty="0"/>
              <a:t>Big-Theta is a set </a:t>
            </a:r>
          </a:p>
        </p:txBody>
      </p:sp>
      <p:sp>
        <p:nvSpPr>
          <p:cNvPr id="3" name="Content Placeholder 2">
            <a:extLst>
              <a:ext uri="{FF2B5EF4-FFF2-40B4-BE49-F238E27FC236}">
                <a16:creationId xmlns:a16="http://schemas.microsoft.com/office/drawing/2014/main" id="{E873F291-AF3C-942E-402D-DEB4D932DEEB}"/>
              </a:ext>
            </a:extLst>
          </p:cNvPr>
          <p:cNvSpPr>
            <a:spLocks noGrp="1"/>
          </p:cNvSpPr>
          <p:nvPr>
            <p:ph idx="1"/>
          </p:nvPr>
        </p:nvSpPr>
        <p:spPr/>
        <p:txBody>
          <a:bodyPr/>
          <a:lstStyle/>
          <a:p>
            <a:r>
              <a:rPr lang="en-US" dirty="0"/>
              <a:t>Big-Theta is the "average case" function</a:t>
            </a:r>
          </a:p>
          <a:p>
            <a:r>
              <a:rPr lang="en-US" dirty="0"/>
              <a:t>So, needs both an upper and lower bounds</a:t>
            </a:r>
          </a:p>
          <a:p>
            <a:endParaRPr lang="en-US" dirty="0"/>
          </a:p>
        </p:txBody>
      </p:sp>
      <p:sp>
        <p:nvSpPr>
          <p:cNvPr id="4" name="Slide Number Placeholder 3">
            <a:extLst>
              <a:ext uri="{FF2B5EF4-FFF2-40B4-BE49-F238E27FC236}">
                <a16:creationId xmlns:a16="http://schemas.microsoft.com/office/drawing/2014/main" id="{50DDC4EE-D42F-1DA3-3B6A-5C129952D1BD}"/>
              </a:ext>
            </a:extLst>
          </p:cNvPr>
          <p:cNvSpPr>
            <a:spLocks noGrp="1"/>
          </p:cNvSpPr>
          <p:nvPr>
            <p:ph type="sldNum" sz="quarter" idx="12"/>
          </p:nvPr>
        </p:nvSpPr>
        <p:spPr/>
        <p:txBody>
          <a:bodyPr/>
          <a:lstStyle/>
          <a:p>
            <a:fld id="{D2F4125D-F56D-C047-90BA-65C36FD591C6}" type="slidenum">
              <a:rPr lang="en-US" smtClean="0"/>
              <a:t>41</a:t>
            </a:fld>
            <a:endParaRPr lang="en-US"/>
          </a:p>
        </p:txBody>
      </p:sp>
    </p:spTree>
    <p:extLst>
      <p:ext uri="{BB962C8B-B14F-4D97-AF65-F5344CB8AC3E}">
        <p14:creationId xmlns:p14="http://schemas.microsoft.com/office/powerpoint/2010/main" val="20168080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A202E-E9BF-5E14-A0A6-B0299A82052F}"/>
              </a:ext>
            </a:extLst>
          </p:cNvPr>
          <p:cNvSpPr>
            <a:spLocks noGrp="1"/>
          </p:cNvSpPr>
          <p:nvPr>
            <p:ph type="title"/>
          </p:nvPr>
        </p:nvSpPr>
        <p:spPr/>
        <p:txBody>
          <a:bodyPr/>
          <a:lstStyle/>
          <a:p>
            <a:r>
              <a:rPr lang="en-US" dirty="0"/>
              <a:t>Tips and Tricks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EA606B-FA84-AA6C-69A0-4B0A042A9023}"/>
                  </a:ext>
                </a:extLst>
              </p:cNvPr>
              <p:cNvSpPr>
                <a:spLocks noGrp="1"/>
              </p:cNvSpPr>
              <p:nvPr>
                <p:ph idx="1"/>
              </p:nvPr>
            </p:nvSpPr>
            <p:spPr/>
            <p:txBody>
              <a:bodyPr>
                <a:normAutofit fontScale="92500" lnSpcReduction="10000"/>
              </a:bodyPr>
              <a:lstStyle/>
              <a:p>
                <a:r>
                  <a:rPr lang="en-US" dirty="0"/>
                  <a:t>Look at the leading (highest-powered) term.</a:t>
                </a:r>
              </a:p>
              <a:p>
                <a:pPr lvl="1"/>
                <a:r>
                  <a:rPr lang="en-US" dirty="0"/>
                  <a:t>Ex.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𝑛</m:t>
                        </m:r>
                      </m:e>
                      <m:sup>
                        <m:r>
                          <a:rPr lang="en-US" i="1" dirty="0" smtClean="0">
                            <a:latin typeface="Cambria Math" panose="02040503050406030204" pitchFamily="18" charset="0"/>
                          </a:rPr>
                          <m:t>2</m:t>
                        </m:r>
                      </m:sup>
                    </m:sSup>
                  </m:oMath>
                </a14:m>
                <a:r>
                  <a:rPr lang="en-US" dirty="0"/>
                  <a:t> or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m:t>
                    </m:r>
                    <m:r>
                      <m:rPr>
                        <m:sty m:val="p"/>
                      </m:rPr>
                      <a:rPr lang="en-US" i="1" dirty="0" smtClean="0">
                        <a:latin typeface="Cambria Math" panose="02040503050406030204" pitchFamily="18" charset="0"/>
                      </a:rPr>
                      <m:t>log</m:t>
                    </m:r>
                    <m:r>
                      <a:rPr lang="en-US" i="1" dirty="0" smtClean="0">
                        <a:latin typeface="Cambria Math" panose="02040503050406030204" pitchFamily="18" charset="0"/>
                      </a:rPr>
                      <m:t>⁡</m:t>
                    </m:r>
                    <m:r>
                      <a:rPr lang="en-US" i="1" dirty="0" smtClean="0">
                        <a:latin typeface="Cambria Math" panose="02040503050406030204" pitchFamily="18" charset="0"/>
                      </a:rPr>
                      <m:t>𝑛</m:t>
                    </m:r>
                  </m:oMath>
                </a14:m>
                <a:r>
                  <a:rPr lang="en-US" dirty="0"/>
                  <a:t>.</a:t>
                </a:r>
              </a:p>
              <a:p>
                <a:pPr lvl="1"/>
                <a:r>
                  <a:rPr lang="en-US" dirty="0"/>
                  <a:t>This is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a:t>
                </a:r>
              </a:p>
              <a:p>
                <a:r>
                  <a:rPr lang="en-US" dirty="0"/>
                  <a:t>Choose a sufficiently large constant. </a:t>
                </a:r>
              </a:p>
              <a:p>
                <a:pPr lvl="1"/>
                <a:r>
                  <a:rPr lang="en-US" dirty="0"/>
                  <a:t>You've got </a:t>
                </a:r>
                <a14:m>
                  <m:oMath xmlns:m="http://schemas.openxmlformats.org/officeDocument/2006/math">
                    <m:r>
                      <a:rPr lang="en-US" i="1" dirty="0" smtClean="0">
                        <a:latin typeface="Cambria Math" panose="02040503050406030204" pitchFamily="18" charset="0"/>
                      </a:rPr>
                      <m:t>𝑐</m:t>
                    </m:r>
                  </m:oMath>
                </a14:m>
                <a:r>
                  <a:rPr lang="en-US" dirty="0"/>
                  <a:t>.</a:t>
                </a:r>
              </a:p>
              <a:p>
                <a:r>
                  <a:rPr lang="en-US" dirty="0"/>
                  <a:t>Choose a place on the X-axis to start measuring from.</a:t>
                </a:r>
              </a:p>
              <a:p>
                <a:pPr lvl="1"/>
                <a:r>
                  <a:rPr lang="en-US" dirty="0"/>
                  <a:t>This is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or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𝑛</m:t>
                        </m:r>
                      </m:e>
                      <m:sub>
                        <m:r>
                          <a:rPr lang="en-US" i="1" dirty="0" smtClean="0">
                            <a:latin typeface="Cambria Math" panose="02040503050406030204" pitchFamily="18" charset="0"/>
                          </a:rPr>
                          <m:t>0</m:t>
                        </m:r>
                      </m:sub>
                    </m:sSub>
                  </m:oMath>
                </a14:m>
                <a:r>
                  <a:rPr lang="en-US" dirty="0"/>
                  <a:t>, depending on what variable you've called it.</a:t>
                </a:r>
              </a:p>
              <a:p>
                <a:r>
                  <a:rPr lang="en-US" dirty="0"/>
                  <a:t>Plug numbers chosen into Desmos/a calculator. </a:t>
                </a:r>
              </a:p>
              <a:p>
                <a:pPr lvl="1"/>
                <a:r>
                  <a:rPr lang="en-US" dirty="0"/>
                  <a:t>Is the Y-value of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oMath>
                </a14:m>
                <a:r>
                  <a:rPr lang="en-US" dirty="0"/>
                  <a:t> bigger (resp. smaller) than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Then you can say "The Big-O (resp. Big-Omega) of </a:t>
                </a:r>
                <a14:m>
                  <m:oMath xmlns:m="http://schemas.openxmlformats.org/officeDocument/2006/math">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oMath>
                </a14:m>
                <a:r>
                  <a:rPr lang="en-US" dirty="0"/>
                  <a:t> is </a:t>
                </a:r>
                <a14:m>
                  <m:oMath xmlns:m="http://schemas.openxmlformats.org/officeDocument/2006/math">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oMath>
                </a14:m>
                <a:r>
                  <a:rPr lang="en-US" b="0" dirty="0">
                    <a:ea typeface="Cambria Math" panose="02040503050406030204" pitchFamily="18" charset="0"/>
                  </a:rPr>
                  <a:t>, or just write </a:t>
                </a:r>
                <a14:m>
                  <m:oMath xmlns:m="http://schemas.openxmlformats.org/officeDocument/2006/math">
                    <m:r>
                      <a:rPr lang="en-US" b="0" i="1" smtClean="0">
                        <a:latin typeface="Cambria Math" panose="02040503050406030204" pitchFamily="18" charset="0"/>
                        <a:ea typeface="Cambria Math" panose="02040503050406030204" pitchFamily="18" charset="0"/>
                      </a:rPr>
                      <m:t>𝑂</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𝑔</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e>
                    </m:d>
                  </m:oMath>
                </a14:m>
                <a:endParaRPr lang="en-US" b="0" dirty="0">
                  <a:ea typeface="Cambria Math" panose="02040503050406030204" pitchFamily="18" charset="0"/>
                </a:endParaRPr>
              </a:p>
              <a:p>
                <a:pPr lvl="1"/>
                <a:r>
                  <a:rPr lang="en-US" dirty="0"/>
                  <a:t>Do that twice, once for Big-O, once for Big-Omega, and you get Big-Theta.</a:t>
                </a:r>
              </a:p>
            </p:txBody>
          </p:sp>
        </mc:Choice>
        <mc:Fallback xmlns="">
          <p:sp>
            <p:nvSpPr>
              <p:cNvPr id="3" name="Content Placeholder 2">
                <a:extLst>
                  <a:ext uri="{FF2B5EF4-FFF2-40B4-BE49-F238E27FC236}">
                    <a16:creationId xmlns:a16="http://schemas.microsoft.com/office/drawing/2014/main" id="{D9EA606B-FA84-AA6C-69A0-4B0A042A9023}"/>
                  </a:ext>
                </a:extLst>
              </p:cNvPr>
              <p:cNvSpPr>
                <a:spLocks noGrp="1" noRot="1" noChangeAspect="1" noMove="1" noResize="1" noEditPoints="1" noAdjustHandles="1" noChangeArrowheads="1" noChangeShapeType="1" noTextEdit="1"/>
              </p:cNvSpPr>
              <p:nvPr>
                <p:ph idx="1"/>
              </p:nvPr>
            </p:nvSpPr>
            <p:spPr>
              <a:blipFill>
                <a:blip r:embed="rId2"/>
                <a:stretch>
                  <a:fillRect l="-965" t="-2616"/>
                </a:stretch>
              </a:blipFill>
            </p:spPr>
            <p:txBody>
              <a:bodyPr/>
              <a:lstStyle/>
              <a:p>
                <a:r>
                  <a:rPr lang="en-US">
                    <a:noFill/>
                  </a:rPr>
                  <a:t> </a:t>
                </a:r>
              </a:p>
            </p:txBody>
          </p:sp>
        </mc:Fallback>
      </mc:AlternateContent>
    </p:spTree>
    <p:extLst>
      <p:ext uri="{BB962C8B-B14F-4D97-AF65-F5344CB8AC3E}">
        <p14:creationId xmlns:p14="http://schemas.microsoft.com/office/powerpoint/2010/main" val="678802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BDC0F-0432-4379-6A9C-85A790AA82DC}"/>
              </a:ext>
            </a:extLst>
          </p:cNvPr>
          <p:cNvSpPr>
            <a:spLocks noGrp="1"/>
          </p:cNvSpPr>
          <p:nvPr>
            <p:ph type="title"/>
          </p:nvPr>
        </p:nvSpPr>
        <p:spPr/>
        <p:txBody>
          <a:bodyPr/>
          <a:lstStyle/>
          <a:p>
            <a:r>
              <a:rPr lang="en-US" dirty="0"/>
              <a:t>Problems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7836B9-74D1-0AD9-B68C-740ABFF90E03}"/>
                  </a:ext>
                </a:extLst>
              </p:cNvPr>
              <p:cNvSpPr>
                <a:spLocks noGrp="1"/>
              </p:cNvSpPr>
              <p:nvPr>
                <p:ph idx="1"/>
              </p:nvPr>
            </p:nvSpPr>
            <p:spPr/>
            <p:txBody>
              <a:bodyPr/>
              <a:lstStyle/>
              <a:p>
                <a:r>
                  <a:rPr lang="en-US" dirty="0">
                    <a:solidFill>
                      <a:schemeClr val="tx1"/>
                    </a:solidFill>
                  </a:rPr>
                  <a:t>What is the worst-case (O(n)), best-case (</a:t>
                </a:r>
                <a14:m>
                  <m:oMath xmlns:m="http://schemas.openxmlformats.org/officeDocument/2006/math">
                    <m:r>
                      <m:rPr>
                        <m:sty m:val="p"/>
                      </m:rPr>
                      <a:rPr lang="en-US"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Ω</m:t>
                    </m:r>
                    <m:r>
                      <a:rPr lang="en-US"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and average-case (</a:t>
                </a:r>
                <a14:m>
                  <m:oMath xmlns:m="http://schemas.openxmlformats.org/officeDocument/2006/math">
                    <m:r>
                      <m:rPr>
                        <m:sty m:val="p"/>
                      </m:rPr>
                      <a:rPr lang="en-US">
                        <a:solidFill>
                          <a:schemeClr val="tx1"/>
                        </a:solidFill>
                        <a:latin typeface="Cambria Math" panose="02040503050406030204" pitchFamily="18" charset="0"/>
                      </a:rPr>
                      <m:t>Θ</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𝑛</m:t>
                        </m:r>
                      </m:e>
                    </m:d>
                    <m:r>
                      <a:rPr lang="en-US" b="0" i="1" smtClean="0">
                        <a:solidFill>
                          <a:schemeClr val="tx1"/>
                        </a:solidFill>
                        <a:latin typeface="Cambria Math" panose="02040503050406030204" pitchFamily="18" charset="0"/>
                      </a:rPr>
                      <m:t>)</m:t>
                    </m:r>
                  </m:oMath>
                </a14:m>
                <a:r>
                  <a:rPr lang="en-US" dirty="0">
                    <a:solidFill>
                      <a:schemeClr val="tx1"/>
                    </a:solidFill>
                  </a:rPr>
                  <a:t> for the following functions?</a:t>
                </a:r>
              </a:p>
              <a:p>
                <a:pPr lvl="1"/>
                <a14:m>
                  <m:oMath xmlns:m="http://schemas.openxmlformats.org/officeDocument/2006/math">
                    <m:r>
                      <a:rPr lang="en-US" sz="2800" i="1"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e>
                    </m:d>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=3</m:t>
                    </m:r>
                    <m:sSup>
                      <m:sSupPr>
                        <m:ctrlP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e>
                      <m:sup>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−100</m:t>
                    </m:r>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sz="28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+6</m:t>
                    </m:r>
                  </m:oMath>
                </a14:m>
                <a:endParaRPr lang="en-US" sz="2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lvl="1"/>
                <a14:m>
                  <m:oMath xmlns:m="http://schemas.openxmlformats.org/officeDocument/2006/math">
                    <m:r>
                      <a:rPr lang="en-US" sz="28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US" sz="2800" i="1">
                            <a:solidFill>
                              <a:schemeClr val="tx1"/>
                            </a:solidFill>
                            <a:effectLst/>
                            <a:latin typeface="Cambria Math" panose="02040503050406030204" pitchFamily="18" charset="0"/>
                            <a:ea typeface="Times New Roman" panose="02020603050405020304" pitchFamily="18" charset="0"/>
                          </a:rPr>
                        </m:ctrlPr>
                      </m:dPr>
                      <m:e>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e>
                    </m:d>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800" i="1">
                            <a:solidFill>
                              <a:schemeClr val="tx1"/>
                            </a:solidFill>
                            <a:effectLst/>
                            <a:latin typeface="Cambria Math" panose="02040503050406030204" pitchFamily="18" charset="0"/>
                            <a:ea typeface="Times New Roman" panose="02020603050405020304" pitchFamily="18" charset="0"/>
                          </a:rPr>
                        </m:ctrlPr>
                      </m:sSupPr>
                      <m:e>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e>
                      <m:sup>
                        <m:d>
                          <m:dPr>
                            <m:begChr m:val="{"/>
                            <m:endChr m:val="}"/>
                            <m:ctrlPr>
                              <a:rPr lang="en-US" sz="2800" i="1">
                                <a:solidFill>
                                  <a:schemeClr val="tx1"/>
                                </a:solidFill>
                                <a:effectLst/>
                                <a:latin typeface="Cambria Math" panose="02040503050406030204" pitchFamily="18" charset="0"/>
                                <a:ea typeface="Times New Roman" panose="02020603050405020304" pitchFamily="18" charset="0"/>
                              </a:rPr>
                            </m:ctrlPr>
                          </m:dPr>
                          <m:e>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e>
                        </m:d>
                      </m:sup>
                    </m:sSup>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endParaRPr lang="en-US" sz="2800" dirty="0">
                  <a:solidFill>
                    <a:schemeClr val="tx1"/>
                  </a:solidFill>
                </a:endParaRPr>
              </a:p>
              <a:p>
                <a:pPr lvl="1"/>
                <a14:m>
                  <m:oMath xmlns:m="http://schemas.openxmlformats.org/officeDocument/2006/math">
                    <m:r>
                      <a:rPr lang="en-US" sz="28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US" sz="2800" i="1">
                            <a:solidFill>
                              <a:schemeClr val="tx1"/>
                            </a:solidFill>
                            <a:effectLst/>
                            <a:latin typeface="Cambria Math" panose="02040503050406030204" pitchFamily="18" charset="0"/>
                            <a:ea typeface="Times New Roman" panose="02020603050405020304" pitchFamily="18" charset="0"/>
                          </a:rPr>
                        </m:ctrlPr>
                      </m:dPr>
                      <m:e>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e>
                    </m:d>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800" i="1">
                            <a:solidFill>
                              <a:schemeClr val="tx1"/>
                            </a:solidFill>
                            <a:effectLst/>
                            <a:latin typeface="Cambria Math" panose="02040503050406030204" pitchFamily="18" charset="0"/>
                            <a:ea typeface="Times New Roman" panose="02020603050405020304" pitchFamily="18" charset="0"/>
                          </a:rPr>
                        </m:ctrlPr>
                      </m:sSupPr>
                      <m:e>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800" i="1">
                            <a:solidFill>
                              <a:schemeClr val="tx1"/>
                            </a:solidFill>
                            <a:effectLst/>
                            <a:latin typeface="Cambria Math" panose="02040503050406030204" pitchFamily="18" charset="0"/>
                            <a:ea typeface="Times New Roman" panose="02020603050405020304" pitchFamily="18" charset="0"/>
                          </a:rPr>
                        </m:ctrlPr>
                      </m:sSupPr>
                      <m:e>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𝑦</m:t>
                        </m:r>
                      </m:e>
                      <m:sup>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endParaRPr lang="en-US" sz="2800" dirty="0">
                  <a:solidFill>
                    <a:schemeClr val="tx1"/>
                  </a:solidFill>
                </a:endParaRPr>
              </a:p>
              <a:p>
                <a:pPr lvl="1"/>
                <a14:m>
                  <m:oMath xmlns:m="http://schemas.openxmlformats.org/officeDocument/2006/math">
                    <m:r>
                      <a:rPr lang="en-US" sz="2800" i="1" smtClean="0">
                        <a:effectLst/>
                        <a:latin typeface="Cambria Math" panose="02040503050406030204" pitchFamily="18" charset="0"/>
                        <a:ea typeface="Aptos" panose="020B0004020202020204" pitchFamily="34" charset="0"/>
                        <a:cs typeface="Times New Roman" panose="02020603050405020304" pitchFamily="18" charset="0"/>
                      </a:rPr>
                      <m:t>𝑇</m:t>
                    </m:r>
                    <m:r>
                      <a:rPr lang="en-US" sz="2800" i="1" smtClean="0">
                        <a:effectLst/>
                        <a:latin typeface="Cambria Math" panose="02040503050406030204" pitchFamily="18" charset="0"/>
                        <a:ea typeface="Aptos" panose="020B0004020202020204" pitchFamily="34" charset="0"/>
                        <a:cs typeface="Times New Roman" panose="02020603050405020304" pitchFamily="18" charset="0"/>
                      </a:rPr>
                      <m:t>(</m:t>
                    </m:r>
                    <m:r>
                      <a:rPr lang="en-US" sz="2800" i="1" smtClean="0">
                        <a:effectLst/>
                        <a:latin typeface="Cambria Math" panose="02040503050406030204" pitchFamily="18" charset="0"/>
                        <a:ea typeface="Aptos" panose="020B0004020202020204" pitchFamily="34" charset="0"/>
                        <a:cs typeface="Times New Roman" panose="02020603050405020304" pitchFamily="18" charset="0"/>
                      </a:rPr>
                      <m:t>𝑛</m:t>
                    </m:r>
                    <m:r>
                      <a:rPr lang="en-US" sz="2800" i="1" smtClean="0">
                        <a:effectLst/>
                        <a:latin typeface="Cambria Math" panose="02040503050406030204" pitchFamily="18" charset="0"/>
                        <a:ea typeface="Aptos" panose="020B0004020202020204" pitchFamily="34" charset="0"/>
                        <a:cs typeface="Times New Roman" panose="02020603050405020304" pitchFamily="18" charset="0"/>
                      </a:rPr>
                      <m:t>) = 1275</m:t>
                    </m:r>
                    <m:sSup>
                      <m:sSupPr>
                        <m:ctrlPr>
                          <a:rPr lang="en-US" sz="2800" i="1">
                            <a:effectLst/>
                            <a:latin typeface="Cambria Math" panose="02040503050406030204" pitchFamily="18" charset="0"/>
                          </a:rPr>
                        </m:ctrlPr>
                      </m:sSupPr>
                      <m:e>
                        <m:r>
                          <a:rPr lang="en-US" sz="2800" i="1">
                            <a:effectLst/>
                            <a:latin typeface="Cambria Math" panose="02040503050406030204" pitchFamily="18" charset="0"/>
                            <a:ea typeface="Aptos" panose="020B0004020202020204" pitchFamily="34" charset="0"/>
                            <a:cs typeface="Times New Roman" panose="02020603050405020304" pitchFamily="18" charset="0"/>
                          </a:rPr>
                          <m:t>𝑛</m:t>
                        </m:r>
                      </m:e>
                      <m:sup>
                        <m:r>
                          <a:rPr lang="en-US" sz="2800" i="1">
                            <a:effectLst/>
                            <a:latin typeface="Cambria Math" panose="02040503050406030204" pitchFamily="18" charset="0"/>
                            <a:ea typeface="Aptos" panose="020B0004020202020204" pitchFamily="34" charset="0"/>
                            <a:cs typeface="Times New Roman" panose="02020603050405020304" pitchFamily="18" charset="0"/>
                          </a:rPr>
                          <m:t>2</m:t>
                        </m:r>
                      </m:sup>
                    </m:sSup>
                    <m:r>
                      <a:rPr lang="en-US" sz="2800" i="1">
                        <a:effectLst/>
                        <a:latin typeface="Cambria Math" panose="02040503050406030204" pitchFamily="18" charset="0"/>
                        <a:ea typeface="Aptos" panose="020B0004020202020204" pitchFamily="34" charset="0"/>
                        <a:cs typeface="Times New Roman" panose="02020603050405020304" pitchFamily="18" charset="0"/>
                      </a:rPr>
                      <m:t> + 4353</m:t>
                    </m:r>
                    <m:r>
                      <a:rPr lang="en-US" sz="2800" i="1">
                        <a:effectLst/>
                        <a:latin typeface="Cambria Math" panose="02040503050406030204" pitchFamily="18" charset="0"/>
                        <a:ea typeface="Aptos" panose="020B0004020202020204" pitchFamily="34" charset="0"/>
                        <a:cs typeface="Times New Roman" panose="02020603050405020304" pitchFamily="18" charset="0"/>
                      </a:rPr>
                      <m:t>𝑛</m:t>
                    </m:r>
                    <m:r>
                      <a:rPr lang="en-US" sz="2800" i="1">
                        <a:effectLst/>
                        <a:latin typeface="Cambria Math" panose="02040503050406030204" pitchFamily="18" charset="0"/>
                        <a:ea typeface="Aptos" panose="020B0004020202020204" pitchFamily="34" charset="0"/>
                        <a:cs typeface="Times New Roman" panose="02020603050405020304" pitchFamily="18" charset="0"/>
                      </a:rPr>
                      <m:t> + 834</m:t>
                    </m:r>
                    <m:r>
                      <a:rPr lang="en-US" sz="2800" i="1">
                        <a:effectLst/>
                        <a:latin typeface="Cambria Math" panose="02040503050406030204" pitchFamily="18" charset="0"/>
                        <a:ea typeface="Aptos" panose="020B0004020202020204" pitchFamily="34" charset="0"/>
                        <a:cs typeface="Times New Roman" panose="02020603050405020304" pitchFamily="18" charset="0"/>
                      </a:rPr>
                      <m:t>𝑙</m:t>
                    </m:r>
                    <m:sSub>
                      <m:sSubPr>
                        <m:ctrlPr>
                          <a:rPr lang="en-US" sz="2800" i="1">
                            <a:effectLst/>
                            <a:latin typeface="Cambria Math" panose="02040503050406030204" pitchFamily="18" charset="0"/>
                          </a:rPr>
                        </m:ctrlPr>
                      </m:sSubPr>
                      <m:e>
                        <m:r>
                          <a:rPr lang="en-US" sz="2800" i="1">
                            <a:effectLst/>
                            <a:latin typeface="Cambria Math" panose="02040503050406030204" pitchFamily="18" charset="0"/>
                            <a:ea typeface="Aptos" panose="020B0004020202020204" pitchFamily="34" charset="0"/>
                            <a:cs typeface="Times New Roman" panose="02020603050405020304" pitchFamily="18" charset="0"/>
                          </a:rPr>
                          <m:t>𝑜𝑔</m:t>
                        </m:r>
                      </m:e>
                      <m:sub>
                        <m:r>
                          <a:rPr lang="en-US" sz="2800" i="1">
                            <a:effectLst/>
                            <a:latin typeface="Cambria Math" panose="02040503050406030204" pitchFamily="18" charset="0"/>
                            <a:ea typeface="Aptos" panose="020B0004020202020204" pitchFamily="34" charset="0"/>
                            <a:cs typeface="Times New Roman" panose="02020603050405020304" pitchFamily="18" charset="0"/>
                          </a:rPr>
                          <m:t>2</m:t>
                        </m:r>
                      </m:sub>
                    </m:sSub>
                    <m:r>
                      <a:rPr lang="en-US" sz="2800" i="1">
                        <a:effectLst/>
                        <a:latin typeface="Cambria Math" panose="02040503050406030204" pitchFamily="18" charset="0"/>
                        <a:ea typeface="Aptos" panose="020B0004020202020204" pitchFamily="34" charset="0"/>
                        <a:cs typeface="Times New Roman" panose="02020603050405020304" pitchFamily="18" charset="0"/>
                      </a:rPr>
                      <m:t> </m:t>
                    </m:r>
                    <m:r>
                      <a:rPr lang="en-US" sz="2800" i="1">
                        <a:effectLst/>
                        <a:latin typeface="Cambria Math" panose="02040503050406030204" pitchFamily="18" charset="0"/>
                        <a:ea typeface="Aptos" panose="020B0004020202020204" pitchFamily="34" charset="0"/>
                        <a:cs typeface="Times New Roman" panose="02020603050405020304" pitchFamily="18" charset="0"/>
                      </a:rPr>
                      <m:t>𝑛</m:t>
                    </m:r>
                    <m:r>
                      <a:rPr lang="en-US" sz="2800" i="1">
                        <a:effectLst/>
                        <a:latin typeface="Cambria Math" panose="02040503050406030204" pitchFamily="18" charset="0"/>
                        <a:ea typeface="Aptos" panose="020B0004020202020204" pitchFamily="34" charset="0"/>
                        <a:cs typeface="Times New Roman" panose="02020603050405020304" pitchFamily="18" charset="0"/>
                      </a:rPr>
                      <m:t> + 13546</m:t>
                    </m:r>
                  </m:oMath>
                </a14:m>
                <a:r>
                  <a:rPr lang="en-US" sz="2800" dirty="0">
                    <a:effectLst/>
                  </a:rPr>
                  <a:t> </a:t>
                </a:r>
                <a:endParaRPr lang="en-US" sz="2800" dirty="0">
                  <a:solidFill>
                    <a:schemeClr val="tx1"/>
                  </a:solidFill>
                </a:endParaRPr>
              </a:p>
              <a:p>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A57836B9-74D1-0AD9-B68C-740ABFF90E03}"/>
                  </a:ext>
                </a:extLst>
              </p:cNvPr>
              <p:cNvSpPr>
                <a:spLocks noGrp="1" noRot="1" noChangeAspect="1" noMove="1" noResize="1" noEditPoints="1" noAdjustHandles="1" noChangeArrowheads="1" noChangeShapeType="1" noTextEdit="1"/>
              </p:cNvSpPr>
              <p:nvPr>
                <p:ph idx="1"/>
              </p:nvPr>
            </p:nvSpPr>
            <p:spPr>
              <a:blipFill>
                <a:blip r:embed="rId3"/>
                <a:stretch>
                  <a:fillRect l="-1086" t="-2326" r="-120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9B48F24-4580-E593-8968-0511F2FAB145}"/>
              </a:ext>
            </a:extLst>
          </p:cNvPr>
          <p:cNvSpPr>
            <a:spLocks noGrp="1"/>
          </p:cNvSpPr>
          <p:nvPr>
            <p:ph type="sldNum" sz="quarter" idx="12"/>
          </p:nvPr>
        </p:nvSpPr>
        <p:spPr/>
        <p:txBody>
          <a:bodyPr/>
          <a:lstStyle/>
          <a:p>
            <a:fld id="{D2F4125D-F56D-C047-90BA-65C36FD591C6}" type="slidenum">
              <a:rPr lang="en-US" smtClean="0"/>
              <a:t>43</a:t>
            </a:fld>
            <a:endParaRPr lang="en-US"/>
          </a:p>
        </p:txBody>
      </p:sp>
    </p:spTree>
    <p:extLst>
      <p:ext uri="{BB962C8B-B14F-4D97-AF65-F5344CB8AC3E}">
        <p14:creationId xmlns:p14="http://schemas.microsoft.com/office/powerpoint/2010/main" val="5275801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F911D31-5392-6669-6297-D78BC4E4A60B}"/>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r>
                        <a:rPr lang="en-US" sz="4400" i="1"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US" sz="4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4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e>
                      </m:d>
                      <m:r>
                        <a:rPr lang="en-US" sz="4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=3</m:t>
                      </m:r>
                      <m:sSup>
                        <m:sSupPr>
                          <m:ctrlPr>
                            <a:rPr lang="en-US" sz="4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4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e>
                        <m:sup>
                          <m:r>
                            <a:rPr lang="en-US" sz="4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4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−100</m:t>
                      </m:r>
                      <m:r>
                        <a:rPr lang="en-US" sz="4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sz="4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+6</m:t>
                      </m:r>
                    </m:oMath>
                  </m:oMathPara>
                </a14:m>
                <a:br>
                  <a:rPr lang="en-US" sz="44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br>
                <a:endParaRPr lang="en-US" dirty="0"/>
              </a:p>
            </p:txBody>
          </p:sp>
        </mc:Choice>
        <mc:Fallback xmlns="">
          <p:sp>
            <p:nvSpPr>
              <p:cNvPr id="2" name="Title 1">
                <a:extLst>
                  <a:ext uri="{FF2B5EF4-FFF2-40B4-BE49-F238E27FC236}">
                    <a16:creationId xmlns:a16="http://schemas.microsoft.com/office/drawing/2014/main" id="{BF911D31-5392-6669-6297-D78BC4E4A60B}"/>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B810BEC-374A-4437-9D9D-94074BEF6450}"/>
              </a:ext>
            </a:extLst>
          </p:cNvPr>
          <p:cNvSpPr>
            <a:spLocks noGrp="1"/>
          </p:cNvSpPr>
          <p:nvPr>
            <p:ph type="sldNum" sz="quarter" idx="12"/>
          </p:nvPr>
        </p:nvSpPr>
        <p:spPr/>
        <p:txBody>
          <a:bodyPr/>
          <a:lstStyle/>
          <a:p>
            <a:fld id="{D2F4125D-F56D-C047-90BA-65C36FD591C6}" type="slidenum">
              <a:rPr lang="en-US" smtClean="0"/>
              <a:t>44</a:t>
            </a:fld>
            <a:endParaRPr lang="en-US"/>
          </a:p>
        </p:txBody>
      </p:sp>
    </p:spTree>
    <p:extLst>
      <p:ext uri="{BB962C8B-B14F-4D97-AF65-F5344CB8AC3E}">
        <p14:creationId xmlns:p14="http://schemas.microsoft.com/office/powerpoint/2010/main" val="16790892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262B4C2-4371-95C9-37E2-C4BEDB343C70}"/>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r>
                        <a:rPr lang="en-US" sz="4400" i="1"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US" sz="4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4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e>
                      </m:d>
                      <m:r>
                        <a:rPr lang="en-US" sz="4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=3</m:t>
                      </m:r>
                      <m:sSup>
                        <m:sSupPr>
                          <m:ctrlPr>
                            <a:rPr lang="en-US" sz="4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4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e>
                        <m:sup>
                          <m:r>
                            <a:rPr lang="en-US" sz="4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4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−100</m:t>
                      </m:r>
                      <m:r>
                        <a:rPr lang="en-US" sz="4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sz="4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+6</m:t>
                      </m:r>
                    </m:oMath>
                  </m:oMathPara>
                </a14:m>
                <a:br>
                  <a:rPr lang="en-US" sz="44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br>
                <a:endParaRPr lang="en-US" dirty="0"/>
              </a:p>
            </p:txBody>
          </p:sp>
        </mc:Choice>
        <mc:Fallback xmlns="">
          <p:sp>
            <p:nvSpPr>
              <p:cNvPr id="2" name="Title 1">
                <a:extLst>
                  <a:ext uri="{FF2B5EF4-FFF2-40B4-BE49-F238E27FC236}">
                    <a16:creationId xmlns:a16="http://schemas.microsoft.com/office/drawing/2014/main" id="{1262B4C2-4371-95C9-37E2-C4BEDB343C70}"/>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3A1FCE4F-ED7C-E1EA-62C1-112F164991DE}"/>
              </a:ext>
            </a:extLst>
          </p:cNvPr>
          <p:cNvSpPr>
            <a:spLocks noGrp="1"/>
          </p:cNvSpPr>
          <p:nvPr>
            <p:ph type="sldNum" sz="quarter" idx="12"/>
          </p:nvPr>
        </p:nvSpPr>
        <p:spPr/>
        <p:txBody>
          <a:bodyPr/>
          <a:lstStyle/>
          <a:p>
            <a:fld id="{D2F4125D-F56D-C047-90BA-65C36FD591C6}" type="slidenum">
              <a:rPr lang="en-US" smtClean="0"/>
              <a:t>45</a:t>
            </a:fld>
            <a:endParaRPr lang="en-US"/>
          </a:p>
        </p:txBody>
      </p:sp>
    </p:spTree>
    <p:extLst>
      <p:ext uri="{BB962C8B-B14F-4D97-AF65-F5344CB8AC3E}">
        <p14:creationId xmlns:p14="http://schemas.microsoft.com/office/powerpoint/2010/main" val="10710304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52F56D1-3ABA-A9D5-8BDA-6C257B240510}"/>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r>
                        <a:rPr lang="en-US" sz="4400" i="1"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US" sz="4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4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e>
                      </m:d>
                      <m:r>
                        <a:rPr lang="en-US" sz="4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=3</m:t>
                      </m:r>
                      <m:sSup>
                        <m:sSupPr>
                          <m:ctrlPr>
                            <a:rPr lang="en-US" sz="4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4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e>
                        <m:sup>
                          <m:r>
                            <a:rPr lang="en-US" sz="4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4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−100</m:t>
                      </m:r>
                      <m:r>
                        <a:rPr lang="en-US" sz="4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sz="44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+6</m:t>
                      </m:r>
                    </m:oMath>
                  </m:oMathPara>
                </a14:m>
                <a:br>
                  <a:rPr lang="en-US" sz="44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br>
                <a:endParaRPr lang="en-US" dirty="0"/>
              </a:p>
            </p:txBody>
          </p:sp>
        </mc:Choice>
        <mc:Fallback xmlns="">
          <p:sp>
            <p:nvSpPr>
              <p:cNvPr id="2" name="Title 1">
                <a:extLst>
                  <a:ext uri="{FF2B5EF4-FFF2-40B4-BE49-F238E27FC236}">
                    <a16:creationId xmlns:a16="http://schemas.microsoft.com/office/drawing/2014/main" id="{D52F56D1-3ABA-A9D5-8BDA-6C257B240510}"/>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4854A6E-F1C7-1E16-F040-C64E03738F32}"/>
              </a:ext>
            </a:extLst>
          </p:cNvPr>
          <p:cNvSpPr>
            <a:spLocks noGrp="1"/>
          </p:cNvSpPr>
          <p:nvPr>
            <p:ph type="sldNum" sz="quarter" idx="12"/>
          </p:nvPr>
        </p:nvSpPr>
        <p:spPr/>
        <p:txBody>
          <a:bodyPr/>
          <a:lstStyle/>
          <a:p>
            <a:fld id="{D2F4125D-F56D-C047-90BA-65C36FD591C6}" type="slidenum">
              <a:rPr lang="en-US" smtClean="0"/>
              <a:t>46</a:t>
            </a:fld>
            <a:endParaRPr lang="en-US"/>
          </a:p>
        </p:txBody>
      </p:sp>
    </p:spTree>
    <p:extLst>
      <p:ext uri="{BB962C8B-B14F-4D97-AF65-F5344CB8AC3E}">
        <p14:creationId xmlns:p14="http://schemas.microsoft.com/office/powerpoint/2010/main" val="998174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EE56E02-D010-0316-A600-F9A9106E0F5A}"/>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r>
                        <a:rPr lang="en-US" sz="44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US" sz="4400" i="1">
                              <a:solidFill>
                                <a:schemeClr val="tx1"/>
                              </a:solidFill>
                              <a:effectLst/>
                              <a:latin typeface="Cambria Math" panose="02040503050406030204" pitchFamily="18" charset="0"/>
                              <a:ea typeface="Times New Roman" panose="02020603050405020304" pitchFamily="18" charset="0"/>
                            </a:rPr>
                          </m:ctrlPr>
                        </m:dPr>
                        <m:e>
                          <m:r>
                            <a:rPr lang="en-US" sz="4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e>
                      </m:d>
                      <m:r>
                        <a:rPr lang="en-US" sz="4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4400" i="1">
                              <a:solidFill>
                                <a:schemeClr val="tx1"/>
                              </a:solidFill>
                              <a:effectLst/>
                              <a:latin typeface="Cambria Math" panose="02040503050406030204" pitchFamily="18" charset="0"/>
                              <a:ea typeface="Times New Roman" panose="02020603050405020304" pitchFamily="18" charset="0"/>
                            </a:rPr>
                          </m:ctrlPr>
                        </m:sSupPr>
                        <m:e>
                          <m:r>
                            <a:rPr lang="en-US" sz="4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e>
                        <m:sup>
                          <m:r>
                            <m:rPr>
                              <m:sty m:val="p"/>
                            </m:rPr>
                            <a:rPr lang="en-US" sz="44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n</m:t>
                          </m:r>
                          <m:r>
                            <a:rPr lang="en-US" sz="44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sup>
                      </m:sSup>
                      <m:r>
                        <a:rPr lang="en-US" sz="4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br>
                  <a:rPr lang="en-US" sz="4400" dirty="0">
                    <a:solidFill>
                      <a:schemeClr val="tx1"/>
                    </a:solidFill>
                  </a:rPr>
                </a:br>
                <a:endParaRPr lang="en-US" dirty="0"/>
              </a:p>
            </p:txBody>
          </p:sp>
        </mc:Choice>
        <mc:Fallback xmlns="">
          <p:sp>
            <p:nvSpPr>
              <p:cNvPr id="2" name="Title 1">
                <a:extLst>
                  <a:ext uri="{FF2B5EF4-FFF2-40B4-BE49-F238E27FC236}">
                    <a16:creationId xmlns:a16="http://schemas.microsoft.com/office/drawing/2014/main" id="{BEE56E02-D010-0316-A600-F9A9106E0F5A}"/>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7F44667-2267-49BB-D729-D056867B2C1E}"/>
              </a:ext>
            </a:extLst>
          </p:cNvPr>
          <p:cNvSpPr>
            <a:spLocks noGrp="1"/>
          </p:cNvSpPr>
          <p:nvPr>
            <p:ph type="sldNum" sz="quarter" idx="12"/>
          </p:nvPr>
        </p:nvSpPr>
        <p:spPr/>
        <p:txBody>
          <a:bodyPr/>
          <a:lstStyle/>
          <a:p>
            <a:fld id="{D2F4125D-F56D-C047-90BA-65C36FD591C6}" type="slidenum">
              <a:rPr lang="en-US" smtClean="0"/>
              <a:t>47</a:t>
            </a:fld>
            <a:endParaRPr lang="en-US"/>
          </a:p>
        </p:txBody>
      </p:sp>
    </p:spTree>
    <p:extLst>
      <p:ext uri="{BB962C8B-B14F-4D97-AF65-F5344CB8AC3E}">
        <p14:creationId xmlns:p14="http://schemas.microsoft.com/office/powerpoint/2010/main" val="37435260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BDBFE-561B-82F7-1257-F4A9D3085301}"/>
              </a:ext>
            </a:extLst>
          </p:cNvPr>
          <p:cNvSpPr>
            <a:spLocks noGrp="1"/>
          </p:cNvSpPr>
          <p:nvPr>
            <p:ph type="title"/>
          </p:nvPr>
        </p:nvSpPr>
        <p:spPr/>
        <p:txBody>
          <a:bodyPr/>
          <a:lstStyle/>
          <a:p>
            <a:r>
              <a:rPr lang="en-US" dirty="0"/>
              <a:t>Growth Rates &amp; Dominance Relations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790237-518B-F262-C208-69C6939E2E69}"/>
                  </a:ext>
                </a:extLst>
              </p:cNvPr>
              <p:cNvSpPr>
                <a:spLocks noGrp="1"/>
              </p:cNvSpPr>
              <p:nvPr>
                <p:ph idx="1"/>
              </p:nvPr>
            </p:nvSpPr>
            <p:spPr/>
            <p:txBody>
              <a:bodyPr>
                <a:normAutofit/>
              </a:bodyPr>
              <a:lstStyle/>
              <a:p>
                <a14:m>
                  <m:oMath xmlns:m="http://schemas.openxmlformats.org/officeDocument/2006/math">
                    <m:r>
                      <a:rPr lang="en-US" i="1" kern="100" smtClean="0">
                        <a:effectLst/>
                        <a:latin typeface="Cambria Math" panose="02040503050406030204" pitchFamily="18" charset="0"/>
                        <a:ea typeface="Aptos" panose="020B0004020202020204" pitchFamily="34" charset="0"/>
                        <a:cs typeface="Times New Roman" panose="02020603050405020304" pitchFamily="18" charset="0"/>
                      </a:rPr>
                      <m:t>𝑓</m:t>
                    </m:r>
                    <m:d>
                      <m:dPr>
                        <m:ctrlPr>
                          <a:rPr lang="en-US" i="1" kern="100">
                            <a:effectLst/>
                            <a:latin typeface="Cambria Math" panose="02040503050406030204" pitchFamily="18" charset="0"/>
                            <a:ea typeface="Aptos" panose="020B0004020202020204" pitchFamily="34" charset="0"/>
                            <a:cs typeface="Times New Roman" panose="02020603050405020304" pitchFamily="18" charset="0"/>
                          </a:rPr>
                        </m:ctrlPr>
                      </m:dPr>
                      <m:e>
                        <m:r>
                          <a:rPr lang="en-US" i="1" kern="100">
                            <a:effectLst/>
                            <a:latin typeface="Cambria Math" panose="02040503050406030204" pitchFamily="18" charset="0"/>
                            <a:ea typeface="Aptos" panose="020B0004020202020204" pitchFamily="34" charset="0"/>
                            <a:cs typeface="Times New Roman" panose="02020603050405020304" pitchFamily="18" charset="0"/>
                          </a:rPr>
                          <m:t>𝑛</m:t>
                        </m:r>
                      </m:e>
                    </m:d>
                    <m:r>
                      <a:rPr lang="en-US" i="1" kern="100">
                        <a:effectLst/>
                        <a:latin typeface="Cambria Math" panose="02040503050406030204" pitchFamily="18" charset="0"/>
                        <a:ea typeface="Aptos" panose="020B0004020202020204" pitchFamily="34" charset="0"/>
                        <a:cs typeface="Times New Roman" panose="02020603050405020304" pitchFamily="18" charset="0"/>
                      </a:rPr>
                      <m:t>=0.001</m:t>
                    </m:r>
                    <m:sSup>
                      <m:sSupPr>
                        <m:ctrlPr>
                          <a:rPr lang="en-US" i="1" kern="100">
                            <a:effectLst/>
                            <a:latin typeface="Cambria Math" panose="02040503050406030204" pitchFamily="18" charset="0"/>
                            <a:ea typeface="Aptos" panose="020B0004020202020204" pitchFamily="34" charset="0"/>
                            <a:cs typeface="Times New Roman" panose="02020603050405020304" pitchFamily="18" charset="0"/>
                          </a:rPr>
                        </m:ctrlPr>
                      </m:sSupPr>
                      <m:e>
                        <m:r>
                          <a:rPr lang="en-US" i="1" kern="100">
                            <a:effectLst/>
                            <a:latin typeface="Cambria Math" panose="02040503050406030204" pitchFamily="18" charset="0"/>
                            <a:ea typeface="Aptos" panose="020B0004020202020204" pitchFamily="34" charset="0"/>
                            <a:cs typeface="Times New Roman" panose="02020603050405020304" pitchFamily="18" charset="0"/>
                          </a:rPr>
                          <m:t>𝑛</m:t>
                        </m:r>
                      </m:e>
                      <m:sup>
                        <m:r>
                          <a:rPr lang="en-US" i="1" kern="100">
                            <a:effectLst/>
                            <a:latin typeface="Cambria Math" panose="02040503050406030204" pitchFamily="18" charset="0"/>
                            <a:ea typeface="Aptos" panose="020B0004020202020204" pitchFamily="34" charset="0"/>
                            <a:cs typeface="Times New Roman" panose="02020603050405020304" pitchFamily="18" charset="0"/>
                          </a:rPr>
                          <m:t>2</m:t>
                        </m:r>
                      </m:sup>
                    </m:sSup>
                  </m:oMath>
                </a14:m>
                <a:r>
                  <a:rPr lang="en-US" kern="100" dirty="0">
                    <a:effectLst/>
                    <a:latin typeface="Aptos" panose="020B0004020202020204" pitchFamily="34" charset="0"/>
                    <a:ea typeface="Times New Roman" panose="02020603050405020304" pitchFamily="18" charset="0"/>
                    <a:cs typeface="Times New Roman" panose="02020603050405020304" pitchFamily="18" charset="0"/>
                  </a:rPr>
                  <a:t> vs.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𝑔</m:t>
                    </m:r>
                    <m:d>
                      <m:dPr>
                        <m:ctrlPr>
                          <a:rPr lang="en-US"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𝑛</m:t>
                        </m:r>
                      </m:e>
                    </m:d>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=1000 </m:t>
                    </m:r>
                    <m:sSup>
                      <m:sSupPr>
                        <m:ctrlPr>
                          <a:rPr lang="en-US"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𝑛</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oMath>
                </a14:m>
                <a:endParaRPr lang="en-US" kern="100" dirty="0">
                  <a:effectLst/>
                  <a:latin typeface="Aptos" panose="020B0004020202020204" pitchFamily="34" charset="0"/>
                  <a:ea typeface="Times New Roman" panose="02020603050405020304" pitchFamily="18" charset="0"/>
                  <a:cs typeface="Times New Roman" panose="02020603050405020304" pitchFamily="18" charset="0"/>
                </a:endParaRPr>
              </a:p>
              <a:p>
                <a14:m>
                  <m:oMath xmlns:m="http://schemas.openxmlformats.org/officeDocument/2006/math">
                    <m:r>
                      <a:rPr lang="en-US" i="1" kern="100" dirty="0" smtClean="0">
                        <a:latin typeface="Cambria Math" panose="02040503050406030204" pitchFamily="18" charset="0"/>
                        <a:ea typeface="Aptos" panose="020B0004020202020204" pitchFamily="34" charset="0"/>
                        <a:cs typeface="Times New Roman" panose="02020603050405020304" pitchFamily="18" charset="0"/>
                      </a:rPr>
                      <m:t>𝑔</m:t>
                    </m:r>
                    <m:r>
                      <a:rPr lang="en-US" i="1" kern="100" dirty="0">
                        <a:effectLst/>
                        <a:latin typeface="Cambria Math" panose="02040503050406030204" pitchFamily="18" charset="0"/>
                        <a:ea typeface="Aptos" panose="020B0004020202020204" pitchFamily="34" charset="0"/>
                        <a:cs typeface="Times New Roman" panose="02020603050405020304" pitchFamily="18" charset="0"/>
                      </a:rPr>
                      <m:t>(</m:t>
                    </m:r>
                    <m:r>
                      <a:rPr lang="en-US" i="1" kern="100" dirty="0">
                        <a:effectLst/>
                        <a:latin typeface="Cambria Math" panose="02040503050406030204" pitchFamily="18" charset="0"/>
                        <a:ea typeface="Aptos" panose="020B0004020202020204" pitchFamily="34" charset="0"/>
                        <a:cs typeface="Times New Roman" panose="02020603050405020304" pitchFamily="18" charset="0"/>
                      </a:rPr>
                      <m:t>𝑛</m:t>
                    </m:r>
                    <m:r>
                      <a:rPr lang="en-US" i="1" kern="100" dirty="0">
                        <a:effectLst/>
                        <a:latin typeface="Cambria Math" panose="02040503050406030204" pitchFamily="18" charset="0"/>
                        <a:ea typeface="Aptos" panose="020B0004020202020204" pitchFamily="34" charset="0"/>
                        <a:cs typeface="Times New Roman" panose="02020603050405020304" pitchFamily="18" charset="0"/>
                      </a:rPr>
                      <m:t>)</m:t>
                    </m:r>
                  </m:oMath>
                </a14:m>
                <a:r>
                  <a:rPr lang="en-US" kern="100" dirty="0">
                    <a:effectLst/>
                    <a:latin typeface="Aptos" panose="020B0004020202020204" pitchFamily="34" charset="0"/>
                    <a:ea typeface="Aptos" panose="020B0004020202020204" pitchFamily="34" charset="0"/>
                    <a:cs typeface="Times New Roman" panose="02020603050405020304" pitchFamily="18" charset="0"/>
                  </a:rPr>
                  <a:t> is a million times larger </a:t>
                </a:r>
              </a:p>
              <a:p>
                <a:endParaRPr lang="en-US" kern="100" dirty="0">
                  <a:latin typeface="Aptos" panose="020B0004020202020204" pitchFamily="34" charset="0"/>
                  <a:ea typeface="Aptos" panose="020B0004020202020204" pitchFamily="34" charset="0"/>
                  <a:cs typeface="Times New Roman" panose="02020603050405020304" pitchFamily="18" charset="0"/>
                </a:endParaRPr>
              </a:p>
              <a:p>
                <a:r>
                  <a:rPr lang="en-US" kern="100" dirty="0">
                    <a:latin typeface="Aptos" panose="020B0004020202020204" pitchFamily="34" charset="0"/>
                    <a:ea typeface="Aptos" panose="020B0004020202020204" pitchFamily="34" charset="0"/>
                    <a:cs typeface="Times New Roman" panose="02020603050405020304" pitchFamily="18" charset="0"/>
                  </a:rPr>
                  <a:t>But </a:t>
                </a:r>
                <a14:m>
                  <m:oMath xmlns:m="http://schemas.openxmlformats.org/officeDocument/2006/math">
                    <m:r>
                      <a:rPr lang="en-US" i="1" kern="100" dirty="0" smtClean="0">
                        <a:latin typeface="Cambria Math" panose="02040503050406030204" pitchFamily="18" charset="0"/>
                        <a:ea typeface="Aptos" panose="020B0004020202020204" pitchFamily="34" charset="0"/>
                        <a:cs typeface="Times New Roman" panose="02020603050405020304" pitchFamily="18" charset="0"/>
                      </a:rPr>
                      <m:t>𝑂</m:t>
                    </m:r>
                    <m:r>
                      <a:rPr lang="en-US" i="1" kern="100" dirty="0" smtClean="0">
                        <a:latin typeface="Cambria Math" panose="02040503050406030204" pitchFamily="18" charset="0"/>
                        <a:ea typeface="Aptos" panose="020B0004020202020204" pitchFamily="34" charset="0"/>
                        <a:cs typeface="Times New Roman" panose="02020603050405020304" pitchFamily="18" charset="0"/>
                      </a:rPr>
                      <m:t>(</m:t>
                    </m:r>
                    <m:r>
                      <a:rPr lang="en-US" i="1" kern="100" dirty="0" smtClean="0">
                        <a:latin typeface="Cambria Math" panose="02040503050406030204" pitchFamily="18" charset="0"/>
                        <a:ea typeface="Aptos" panose="020B0004020202020204" pitchFamily="34" charset="0"/>
                        <a:cs typeface="Times New Roman" panose="02020603050405020304" pitchFamily="18" charset="0"/>
                      </a:rPr>
                      <m:t>𝑓</m:t>
                    </m:r>
                    <m:r>
                      <a:rPr lang="en-US" i="1" kern="100" dirty="0" smtClean="0">
                        <a:latin typeface="Cambria Math" panose="02040503050406030204" pitchFamily="18" charset="0"/>
                        <a:ea typeface="Aptos" panose="020B0004020202020204" pitchFamily="34" charset="0"/>
                        <a:cs typeface="Times New Roman" panose="02020603050405020304" pitchFamily="18" charset="0"/>
                      </a:rPr>
                      <m:t>(</m:t>
                    </m:r>
                    <m:r>
                      <a:rPr lang="en-US" i="1" kern="100" dirty="0" smtClean="0">
                        <a:latin typeface="Cambria Math" panose="02040503050406030204" pitchFamily="18" charset="0"/>
                        <a:ea typeface="Aptos" panose="020B0004020202020204" pitchFamily="34" charset="0"/>
                        <a:cs typeface="Times New Roman" panose="02020603050405020304" pitchFamily="18" charset="0"/>
                      </a:rPr>
                      <m:t>𝑛</m:t>
                    </m:r>
                    <m:r>
                      <a:rPr lang="en-US" i="1" kern="100" dirty="0" smtClean="0">
                        <a:latin typeface="Cambria Math" panose="02040503050406030204" pitchFamily="18" charset="0"/>
                        <a:ea typeface="Aptos" panose="020B0004020202020204" pitchFamily="34" charset="0"/>
                        <a:cs typeface="Times New Roman" panose="02020603050405020304" pitchFamily="18" charset="0"/>
                      </a:rPr>
                      <m:t>)) = </m:t>
                    </m:r>
                    <m:r>
                      <a:rPr lang="en-US" i="1" kern="100" dirty="0" smtClean="0">
                        <a:latin typeface="Cambria Math" panose="02040503050406030204" pitchFamily="18" charset="0"/>
                        <a:ea typeface="Aptos" panose="020B0004020202020204" pitchFamily="34" charset="0"/>
                        <a:cs typeface="Times New Roman" panose="02020603050405020304" pitchFamily="18" charset="0"/>
                      </a:rPr>
                      <m:t>𝑂</m:t>
                    </m:r>
                    <m:r>
                      <a:rPr lang="en-US" i="1" kern="100" dirty="0" smtClean="0">
                        <a:latin typeface="Cambria Math" panose="02040503050406030204" pitchFamily="18" charset="0"/>
                        <a:ea typeface="Aptos" panose="020B0004020202020204" pitchFamily="34" charset="0"/>
                        <a:cs typeface="Times New Roman" panose="02020603050405020304" pitchFamily="18" charset="0"/>
                      </a:rPr>
                      <m:t>(</m:t>
                    </m:r>
                    <m:r>
                      <a:rPr lang="en-US" i="1" kern="100" dirty="0" smtClean="0">
                        <a:latin typeface="Cambria Math" panose="02040503050406030204" pitchFamily="18" charset="0"/>
                        <a:ea typeface="Aptos" panose="020B0004020202020204" pitchFamily="34" charset="0"/>
                        <a:cs typeface="Times New Roman" panose="02020603050405020304" pitchFamily="18" charset="0"/>
                      </a:rPr>
                      <m:t>𝑔</m:t>
                    </m:r>
                    <m:r>
                      <a:rPr lang="en-US" i="1" kern="100" dirty="0" smtClean="0">
                        <a:latin typeface="Cambria Math" panose="02040503050406030204" pitchFamily="18" charset="0"/>
                        <a:ea typeface="Aptos" panose="020B0004020202020204" pitchFamily="34" charset="0"/>
                        <a:cs typeface="Times New Roman" panose="02020603050405020304" pitchFamily="18" charset="0"/>
                      </a:rPr>
                      <m:t>(</m:t>
                    </m:r>
                    <m:r>
                      <a:rPr lang="en-US" i="1" kern="100" dirty="0" smtClean="0">
                        <a:latin typeface="Cambria Math" panose="02040503050406030204" pitchFamily="18" charset="0"/>
                        <a:ea typeface="Aptos" panose="020B0004020202020204" pitchFamily="34" charset="0"/>
                        <a:cs typeface="Times New Roman" panose="02020603050405020304" pitchFamily="18" charset="0"/>
                      </a:rPr>
                      <m:t>𝑛</m:t>
                    </m:r>
                    <m:r>
                      <a:rPr lang="en-US" i="1" kern="100" dirty="0" smtClean="0">
                        <a:latin typeface="Cambria Math" panose="02040503050406030204" pitchFamily="18" charset="0"/>
                        <a:ea typeface="Aptos" panose="020B0004020202020204" pitchFamily="34" charset="0"/>
                        <a:cs typeface="Times New Roman" panose="02020603050405020304" pitchFamily="18" charset="0"/>
                      </a:rPr>
                      <m:t>)) = </m:t>
                    </m:r>
                    <m:sSup>
                      <m:sSupPr>
                        <m:ctrlPr>
                          <a:rPr lang="en-US"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𝑛</m:t>
                        </m:r>
                      </m:e>
                      <m:sup>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oMath>
                </a14:m>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lvl="1"/>
                <a:r>
                  <a:rPr lang="en-US" kern="100" dirty="0">
                    <a:latin typeface="Aptos" panose="020B0004020202020204" pitchFamily="34" charset="0"/>
                    <a:ea typeface="Aptos" panose="020B0004020202020204" pitchFamily="34" charset="0"/>
                    <a:cs typeface="Times New Roman" panose="02020603050405020304" pitchFamily="18" charset="0"/>
                  </a:rPr>
                  <a:t>What gives?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3A790237-518B-F262-C208-69C6939E2E69}"/>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516B19D-B5B0-8F01-EE76-7C9CC577C3FB}"/>
              </a:ext>
            </a:extLst>
          </p:cNvPr>
          <p:cNvSpPr>
            <a:spLocks noGrp="1"/>
          </p:cNvSpPr>
          <p:nvPr>
            <p:ph type="sldNum" sz="quarter" idx="12"/>
          </p:nvPr>
        </p:nvSpPr>
        <p:spPr/>
        <p:txBody>
          <a:bodyPr/>
          <a:lstStyle/>
          <a:p>
            <a:fld id="{D2F4125D-F56D-C047-90BA-65C36FD591C6}" type="slidenum">
              <a:rPr lang="en-US" smtClean="0"/>
              <a:t>48</a:t>
            </a:fld>
            <a:endParaRPr lang="en-US"/>
          </a:p>
        </p:txBody>
      </p:sp>
    </p:spTree>
    <p:extLst>
      <p:ext uri="{BB962C8B-B14F-4D97-AF65-F5344CB8AC3E}">
        <p14:creationId xmlns:p14="http://schemas.microsoft.com/office/powerpoint/2010/main" val="30549232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D77ED-D228-9FC8-30B7-95D61F28D854}"/>
              </a:ext>
            </a:extLst>
          </p:cNvPr>
          <p:cNvSpPr>
            <a:spLocks noGrp="1"/>
          </p:cNvSpPr>
          <p:nvPr>
            <p:ph type="title"/>
          </p:nvPr>
        </p:nvSpPr>
        <p:spPr/>
        <p:txBody>
          <a:bodyPr/>
          <a:lstStyle/>
          <a:p>
            <a:endParaRPr lang="en-US"/>
          </a:p>
        </p:txBody>
      </p:sp>
      <p:pic>
        <p:nvPicPr>
          <p:cNvPr id="6" name="Content Placeholder 5" descr="A page of a book with numbers and a table&#10;&#10;AI-generated content may be incorrect.">
            <a:extLst>
              <a:ext uri="{FF2B5EF4-FFF2-40B4-BE49-F238E27FC236}">
                <a16:creationId xmlns:a16="http://schemas.microsoft.com/office/drawing/2014/main" id="{FC213EC8-85B0-8645-BBAD-CA4653283D42}"/>
              </a:ext>
            </a:extLst>
          </p:cNvPr>
          <p:cNvPicPr>
            <a:picLocks noGrp="1" noChangeAspect="1"/>
          </p:cNvPicPr>
          <p:nvPr>
            <p:ph idx="1"/>
          </p:nvPr>
        </p:nvPicPr>
        <p:blipFill>
          <a:blip r:embed="rId3"/>
          <a:stretch>
            <a:fillRect/>
          </a:stretch>
        </p:blipFill>
        <p:spPr>
          <a:xfrm>
            <a:off x="460928" y="844550"/>
            <a:ext cx="11064981" cy="5168899"/>
          </a:xfrm>
        </p:spPr>
      </p:pic>
      <p:sp>
        <p:nvSpPr>
          <p:cNvPr id="4" name="Slide Number Placeholder 3">
            <a:extLst>
              <a:ext uri="{FF2B5EF4-FFF2-40B4-BE49-F238E27FC236}">
                <a16:creationId xmlns:a16="http://schemas.microsoft.com/office/drawing/2014/main" id="{977744E4-B76D-8E94-C314-D5EDEAB57972}"/>
              </a:ext>
            </a:extLst>
          </p:cNvPr>
          <p:cNvSpPr>
            <a:spLocks noGrp="1"/>
          </p:cNvSpPr>
          <p:nvPr>
            <p:ph type="sldNum" sz="quarter" idx="12"/>
          </p:nvPr>
        </p:nvSpPr>
        <p:spPr/>
        <p:txBody>
          <a:bodyPr/>
          <a:lstStyle/>
          <a:p>
            <a:fld id="{D2F4125D-F56D-C047-90BA-65C36FD591C6}" type="slidenum">
              <a:rPr lang="en-US" smtClean="0"/>
              <a:t>49</a:t>
            </a:fld>
            <a:endParaRPr lang="en-US"/>
          </a:p>
        </p:txBody>
      </p:sp>
    </p:spTree>
    <p:extLst>
      <p:ext uri="{BB962C8B-B14F-4D97-AF65-F5344CB8AC3E}">
        <p14:creationId xmlns:p14="http://schemas.microsoft.com/office/powerpoint/2010/main" val="3447208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9871-4E49-5BD3-3A4E-25C53249D281}"/>
              </a:ext>
            </a:extLst>
          </p:cNvPr>
          <p:cNvSpPr>
            <a:spLocks noGrp="1"/>
          </p:cNvSpPr>
          <p:nvPr>
            <p:ph type="title"/>
          </p:nvPr>
        </p:nvSpPr>
        <p:spPr/>
        <p:txBody>
          <a:bodyPr/>
          <a:lstStyle/>
          <a:p>
            <a:r>
              <a:rPr lang="en-US" dirty="0"/>
              <a:t>Option 2:</a:t>
            </a:r>
          </a:p>
        </p:txBody>
      </p:sp>
      <p:sp>
        <p:nvSpPr>
          <p:cNvPr id="3" name="Content Placeholder 2">
            <a:extLst>
              <a:ext uri="{FF2B5EF4-FFF2-40B4-BE49-F238E27FC236}">
                <a16:creationId xmlns:a16="http://schemas.microsoft.com/office/drawing/2014/main" id="{368C9B1C-3987-B2A3-2F13-7B90493DF7EA}"/>
              </a:ext>
            </a:extLst>
          </p:cNvPr>
          <p:cNvSpPr>
            <a:spLocks noGrp="1"/>
          </p:cNvSpPr>
          <p:nvPr>
            <p:ph idx="1"/>
          </p:nvPr>
        </p:nvSpPr>
        <p:spPr/>
        <p:txBody>
          <a:bodyPr>
            <a:normAutofit/>
          </a:bodyPr>
          <a:lstStyle/>
          <a:p>
            <a:r>
              <a:rPr lang="en-US" dirty="0" err="1"/>
              <a:t>ShortestJobFirst</a:t>
            </a:r>
            <a:r>
              <a:rPr lang="en-US" dirty="0"/>
              <a:t>:</a:t>
            </a:r>
          </a:p>
          <a:p>
            <a:pPr lvl="1"/>
            <a:r>
              <a:rPr lang="en-US" sz="2800" dirty="0"/>
              <a:t>While the set of movies remains nonempty,</a:t>
            </a:r>
          </a:p>
          <a:p>
            <a:pPr lvl="2"/>
            <a:r>
              <a:rPr lang="en-US" sz="2800" dirty="0"/>
              <a:t>Accept the shortest possible job </a:t>
            </a:r>
            <a:r>
              <a:rPr lang="en-US" sz="2800" i="1" dirty="0"/>
              <a:t>j</a:t>
            </a:r>
            <a:r>
              <a:rPr lang="en-US" sz="2800" dirty="0"/>
              <a:t>.</a:t>
            </a:r>
          </a:p>
          <a:p>
            <a:pPr lvl="2"/>
            <a:r>
              <a:rPr lang="en-US" sz="2800" dirty="0"/>
              <a:t>Delete </a:t>
            </a:r>
            <a:r>
              <a:rPr lang="en-US" sz="2800" i="1" dirty="0"/>
              <a:t>j</a:t>
            </a:r>
            <a:r>
              <a:rPr lang="en-US" sz="2800" dirty="0"/>
              <a:t> from the list, as well as any other job that intersects with </a:t>
            </a:r>
            <a:r>
              <a:rPr lang="en-US" sz="2800" i="1" dirty="0"/>
              <a:t>j.</a:t>
            </a:r>
            <a:endParaRPr lang="en-US" sz="2800" dirty="0"/>
          </a:p>
        </p:txBody>
      </p:sp>
    </p:spTree>
    <p:extLst>
      <p:ext uri="{BB962C8B-B14F-4D97-AF65-F5344CB8AC3E}">
        <p14:creationId xmlns:p14="http://schemas.microsoft.com/office/powerpoint/2010/main" val="33787307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1AB58-2501-8B3B-752C-4F3D9CD5F388}"/>
              </a:ext>
            </a:extLst>
          </p:cNvPr>
          <p:cNvSpPr>
            <a:spLocks noGrp="1"/>
          </p:cNvSpPr>
          <p:nvPr>
            <p:ph type="title"/>
          </p:nvPr>
        </p:nvSpPr>
        <p:spPr/>
        <p:txBody>
          <a:bodyPr/>
          <a:lstStyle/>
          <a:p>
            <a:r>
              <a:rPr lang="en-US" dirty="0"/>
              <a:t>Insights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4C04AC-0D7D-D089-1D6E-15429A5179CA}"/>
                  </a:ext>
                </a:extLst>
              </p:cNvPr>
              <p:cNvSpPr>
                <a:spLocks noGrp="1"/>
              </p:cNvSpPr>
              <p:nvPr>
                <p:ph idx="1"/>
              </p:nvPr>
            </p:nvSpPr>
            <p:spPr/>
            <p:txBody>
              <a:bodyPr>
                <a:normAutofit/>
              </a:bodyPr>
              <a:lstStyle/>
              <a:p>
                <a:r>
                  <a:rPr lang="en-US" dirty="0"/>
                  <a:t>All algorithms at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=10</m:t>
                    </m:r>
                  </m:oMath>
                </a14:m>
                <a:r>
                  <a:rPr lang="en-US" dirty="0"/>
                  <a:t>  take roughly same amount of time</a:t>
                </a:r>
              </a:p>
              <a:p>
                <a:r>
                  <a:rPr lang="en-US" dirty="0"/>
                  <a:t>n! is useless when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&gt;=20</m:t>
                    </m:r>
                  </m:oMath>
                </a14:m>
                <a:endParaRPr lang="en-US" dirty="0"/>
              </a:p>
              <a:p>
                <a14:m>
                  <m:oMath xmlns:m="http://schemas.openxmlformats.org/officeDocument/2006/math">
                    <m:sSup>
                      <m:sSupPr>
                        <m:ctrlPr>
                          <a:rPr lang="en-US" i="1" smtClean="0">
                            <a:effectLst/>
                            <a:latin typeface="Cambria Math" panose="02040503050406030204" pitchFamily="18" charset="0"/>
                          </a:rPr>
                        </m:ctrlPr>
                      </m:sSupPr>
                      <m:e>
                        <m:r>
                          <a:rPr lang="en-US" i="1">
                            <a:effectLst/>
                            <a:latin typeface="Cambria Math" panose="02040503050406030204" pitchFamily="18" charset="0"/>
                            <a:ea typeface="Aptos" panose="020B0004020202020204" pitchFamily="34" charset="0"/>
                            <a:cs typeface="Times New Roman" panose="02020603050405020304" pitchFamily="18" charset="0"/>
                          </a:rPr>
                          <m:t>2</m:t>
                        </m:r>
                      </m:e>
                      <m:sup>
                        <m:r>
                          <a:rPr lang="en-US" i="1">
                            <a:effectLst/>
                            <a:latin typeface="Cambria Math" panose="02040503050406030204" pitchFamily="18" charset="0"/>
                            <a:ea typeface="Aptos" panose="020B0004020202020204" pitchFamily="34" charset="0"/>
                            <a:cs typeface="Times New Roman" panose="02020603050405020304" pitchFamily="18" charset="0"/>
                          </a:rPr>
                          <m:t>𝑛</m:t>
                        </m:r>
                      </m:sup>
                    </m:sSup>
                    <m:r>
                      <a:rPr lang="en-US" b="0" i="1" smtClean="0">
                        <a:effectLst/>
                        <a:latin typeface="Cambria Math" panose="02040503050406030204" pitchFamily="18" charset="0"/>
                        <a:ea typeface="Aptos" panose="020B0004020202020204" pitchFamily="34" charset="0"/>
                        <a:cs typeface="Times New Roman" panose="02020603050405020304" pitchFamily="18" charset="0"/>
                      </a:rPr>
                      <m:t> </m:t>
                    </m:r>
                  </m:oMath>
                </a14:m>
                <a:r>
                  <a:rPr lang="en-US" dirty="0"/>
                  <a:t>not good for n&gt;40</a:t>
                </a:r>
              </a:p>
              <a:p>
                <a14:m>
                  <m:oMath xmlns:m="http://schemas.openxmlformats.org/officeDocument/2006/math">
                    <m:sSup>
                      <m:sSupPr>
                        <m:ctrlPr>
                          <a:rPr lang="en-US" i="1" smtClean="0">
                            <a:effectLst/>
                            <a:latin typeface="Cambria Math" panose="02040503050406030204" pitchFamily="18" charset="0"/>
                          </a:rPr>
                        </m:ctrlPr>
                      </m:sSupPr>
                      <m:e>
                        <m:r>
                          <a:rPr lang="en-US" i="1">
                            <a:effectLst/>
                            <a:latin typeface="Cambria Math" panose="02040503050406030204" pitchFamily="18" charset="0"/>
                            <a:ea typeface="Aptos" panose="020B0004020202020204" pitchFamily="34" charset="0"/>
                            <a:cs typeface="Times New Roman" panose="02020603050405020304" pitchFamily="18" charset="0"/>
                          </a:rPr>
                          <m:t>𝑛</m:t>
                        </m:r>
                      </m:e>
                      <m:sup>
                        <m:r>
                          <a:rPr lang="en-US" i="1">
                            <a:effectLst/>
                            <a:latin typeface="Cambria Math" panose="02040503050406030204" pitchFamily="18" charset="0"/>
                            <a:ea typeface="Aptos" panose="020B0004020202020204" pitchFamily="34" charset="0"/>
                            <a:cs typeface="Times New Roman" panose="02020603050405020304" pitchFamily="18" charset="0"/>
                          </a:rPr>
                          <m:t>2</m:t>
                        </m:r>
                      </m:sup>
                    </m:sSup>
                  </m:oMath>
                </a14:m>
                <a:r>
                  <a:rPr lang="en-US" dirty="0"/>
                  <a:t>ok up to 10,000, but bad for n&gt;1,000,000</a:t>
                </a:r>
              </a:p>
              <a:p>
                <a:r>
                  <a:rPr lang="en-US" dirty="0"/>
                  <a:t>Linear, n log n fail at 1 billion</a:t>
                </a:r>
              </a:p>
              <a:p>
                <a:r>
                  <a:rPr lang="en-US" dirty="0"/>
                  <a:t>O(log n) good pretty much forever </a:t>
                </a:r>
              </a:p>
            </p:txBody>
          </p:sp>
        </mc:Choice>
        <mc:Fallback xmlns="">
          <p:sp>
            <p:nvSpPr>
              <p:cNvPr id="3" name="Content Placeholder 2">
                <a:extLst>
                  <a:ext uri="{FF2B5EF4-FFF2-40B4-BE49-F238E27FC236}">
                    <a16:creationId xmlns:a16="http://schemas.microsoft.com/office/drawing/2014/main" id="{AA4C04AC-0D7D-D089-1D6E-15429A5179CA}"/>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543AC33-CA38-96FF-9AFC-91DEF82774C7}"/>
              </a:ext>
            </a:extLst>
          </p:cNvPr>
          <p:cNvSpPr>
            <a:spLocks noGrp="1"/>
          </p:cNvSpPr>
          <p:nvPr>
            <p:ph type="sldNum" sz="quarter" idx="12"/>
          </p:nvPr>
        </p:nvSpPr>
        <p:spPr/>
        <p:txBody>
          <a:bodyPr/>
          <a:lstStyle/>
          <a:p>
            <a:fld id="{D2F4125D-F56D-C047-90BA-65C36FD591C6}" type="slidenum">
              <a:rPr lang="en-US" smtClean="0"/>
              <a:t>50</a:t>
            </a:fld>
            <a:endParaRPr lang="en-US"/>
          </a:p>
        </p:txBody>
      </p:sp>
    </p:spTree>
    <p:extLst>
      <p:ext uri="{BB962C8B-B14F-4D97-AF65-F5344CB8AC3E}">
        <p14:creationId xmlns:p14="http://schemas.microsoft.com/office/powerpoint/2010/main" val="13138360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E2914-49FC-C194-ED22-EEFAC79CDA4A}"/>
              </a:ext>
            </a:extLst>
          </p:cNvPr>
          <p:cNvSpPr>
            <a:spLocks noGrp="1"/>
          </p:cNvSpPr>
          <p:nvPr>
            <p:ph type="title"/>
          </p:nvPr>
        </p:nvSpPr>
        <p:spPr/>
        <p:txBody>
          <a:bodyPr/>
          <a:lstStyle/>
          <a:p>
            <a:r>
              <a:rPr lang="en-US" dirty="0"/>
              <a:t>Classes of functions</a:t>
            </a:r>
          </a:p>
        </p:txBody>
      </p:sp>
      <p:sp>
        <p:nvSpPr>
          <p:cNvPr id="3" name="Content Placeholder 2">
            <a:extLst>
              <a:ext uri="{FF2B5EF4-FFF2-40B4-BE49-F238E27FC236}">
                <a16:creationId xmlns:a16="http://schemas.microsoft.com/office/drawing/2014/main" id="{81175C2B-6756-8118-E2F8-ABD086904987}"/>
              </a:ext>
            </a:extLst>
          </p:cNvPr>
          <p:cNvSpPr>
            <a:spLocks noGrp="1"/>
          </p:cNvSpPr>
          <p:nvPr>
            <p:ph idx="1"/>
          </p:nvPr>
        </p:nvSpPr>
        <p:spPr/>
        <p:txBody>
          <a:bodyPr/>
          <a:lstStyle/>
          <a:p>
            <a:r>
              <a:rPr lang="en-US" dirty="0"/>
              <a:t>Constant functions, f(n) = 1</a:t>
            </a:r>
          </a:p>
          <a:p>
            <a:pPr lvl="1"/>
            <a:r>
              <a:rPr lang="en-US" dirty="0"/>
              <a:t>Adding two numbers</a:t>
            </a:r>
          </a:p>
          <a:p>
            <a:pPr lvl="1"/>
            <a:r>
              <a:rPr lang="en-US" dirty="0"/>
              <a:t>Print "The Star Spangled Banner"</a:t>
            </a:r>
          </a:p>
          <a:p>
            <a:pPr lvl="1"/>
            <a:r>
              <a:rPr lang="en-US" dirty="0"/>
              <a:t>Find the minimum of n and 100</a:t>
            </a:r>
          </a:p>
          <a:p>
            <a:pPr lvl="1"/>
            <a:endParaRPr lang="en-US" dirty="0"/>
          </a:p>
          <a:p>
            <a:r>
              <a:rPr lang="en-US" dirty="0"/>
              <a:t>Logarithmic functions, f(n) = log n</a:t>
            </a:r>
          </a:p>
          <a:p>
            <a:pPr lvl="1"/>
            <a:r>
              <a:rPr lang="en-US" dirty="0"/>
              <a:t>Binary search</a:t>
            </a:r>
          </a:p>
          <a:p>
            <a:pPr lvl="1"/>
            <a:r>
              <a:rPr lang="en-US" dirty="0"/>
              <a:t>Also called sublinear</a:t>
            </a:r>
          </a:p>
          <a:p>
            <a:pPr lvl="1"/>
            <a:endParaRPr lang="en-US" dirty="0"/>
          </a:p>
        </p:txBody>
      </p:sp>
      <p:sp>
        <p:nvSpPr>
          <p:cNvPr id="4" name="Slide Number Placeholder 3">
            <a:extLst>
              <a:ext uri="{FF2B5EF4-FFF2-40B4-BE49-F238E27FC236}">
                <a16:creationId xmlns:a16="http://schemas.microsoft.com/office/drawing/2014/main" id="{93F672EA-7020-9C55-79B9-5856344C2454}"/>
              </a:ext>
            </a:extLst>
          </p:cNvPr>
          <p:cNvSpPr>
            <a:spLocks noGrp="1"/>
          </p:cNvSpPr>
          <p:nvPr>
            <p:ph type="sldNum" sz="quarter" idx="12"/>
          </p:nvPr>
        </p:nvSpPr>
        <p:spPr/>
        <p:txBody>
          <a:bodyPr/>
          <a:lstStyle/>
          <a:p>
            <a:fld id="{D2F4125D-F56D-C047-90BA-65C36FD591C6}" type="slidenum">
              <a:rPr lang="en-US" smtClean="0"/>
              <a:t>51</a:t>
            </a:fld>
            <a:endParaRPr lang="en-US"/>
          </a:p>
        </p:txBody>
      </p:sp>
      <p:pic>
        <p:nvPicPr>
          <p:cNvPr id="1026" name="Picture 2" descr="Constant Function">
            <a:extLst>
              <a:ext uri="{FF2B5EF4-FFF2-40B4-BE49-F238E27FC236}">
                <a16:creationId xmlns:a16="http://schemas.microsoft.com/office/drawing/2014/main" id="{3ACAB057-E60A-A233-DD5C-7F137A343B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000" y="0"/>
            <a:ext cx="25400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nary logarithm - Wikipedia">
            <a:extLst>
              <a:ext uri="{FF2B5EF4-FFF2-40B4-BE49-F238E27FC236}">
                <a16:creationId xmlns:a16="http://schemas.microsoft.com/office/drawing/2014/main" id="{FD3DCE91-1439-AE3D-4FBA-2A1364140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412" y="2847162"/>
            <a:ext cx="3684588" cy="2941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0006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4A1CB-1493-CC80-D360-B13563B11EA1}"/>
              </a:ext>
            </a:extLst>
          </p:cNvPr>
          <p:cNvSpPr>
            <a:spLocks noGrp="1"/>
          </p:cNvSpPr>
          <p:nvPr>
            <p:ph type="title"/>
          </p:nvPr>
        </p:nvSpPr>
        <p:spPr/>
        <p:txBody>
          <a:bodyPr/>
          <a:lstStyle/>
          <a:p>
            <a:r>
              <a:rPr lang="en-US" dirty="0"/>
              <a:t>Classes of functions</a:t>
            </a:r>
          </a:p>
        </p:txBody>
      </p:sp>
      <p:sp>
        <p:nvSpPr>
          <p:cNvPr id="3" name="Content Placeholder 2">
            <a:extLst>
              <a:ext uri="{FF2B5EF4-FFF2-40B4-BE49-F238E27FC236}">
                <a16:creationId xmlns:a16="http://schemas.microsoft.com/office/drawing/2014/main" id="{B65EA33B-2AB0-773C-55AC-A92D6DF83191}"/>
              </a:ext>
            </a:extLst>
          </p:cNvPr>
          <p:cNvSpPr>
            <a:spLocks noGrp="1"/>
          </p:cNvSpPr>
          <p:nvPr>
            <p:ph idx="1"/>
          </p:nvPr>
        </p:nvSpPr>
        <p:spPr>
          <a:xfrm>
            <a:off x="190500" y="1546225"/>
            <a:ext cx="4724400" cy="4351338"/>
          </a:xfrm>
        </p:spPr>
        <p:txBody>
          <a:bodyPr/>
          <a:lstStyle/>
          <a:p>
            <a:r>
              <a:rPr lang="en-US" dirty="0"/>
              <a:t>Linear functions, f(n</a:t>
            </a:r>
            <a:r>
              <a:rPr lang="en-US"/>
              <a:t>) = </a:t>
            </a:r>
            <a:r>
              <a:rPr lang="en-US" dirty="0"/>
              <a:t>n</a:t>
            </a:r>
          </a:p>
          <a:p>
            <a:pPr lvl="1"/>
            <a:r>
              <a:rPr lang="en-US" dirty="0"/>
              <a:t>Looking at each item once in an n-element array</a:t>
            </a:r>
          </a:p>
          <a:p>
            <a:pPr lvl="2"/>
            <a:r>
              <a:rPr lang="en-US" dirty="0"/>
              <a:t>Find the biggest/smallest</a:t>
            </a:r>
          </a:p>
          <a:p>
            <a:pPr lvl="2"/>
            <a:r>
              <a:rPr lang="en-US" dirty="0"/>
              <a:t>Compute average value</a:t>
            </a:r>
          </a:p>
          <a:p>
            <a:pPr lvl="2"/>
            <a:endParaRPr lang="en-US" dirty="0"/>
          </a:p>
          <a:p>
            <a:r>
              <a:rPr lang="en-US" dirty="0" err="1"/>
              <a:t>Superlinear</a:t>
            </a:r>
            <a:r>
              <a:rPr lang="en-US" dirty="0"/>
              <a:t> functions, f(n) = n log n</a:t>
            </a:r>
          </a:p>
          <a:p>
            <a:pPr lvl="1"/>
            <a:r>
              <a:rPr lang="en-US" dirty="0"/>
              <a:t>Quicksort</a:t>
            </a:r>
          </a:p>
          <a:p>
            <a:pPr lvl="1"/>
            <a:r>
              <a:rPr lang="en-US" dirty="0" err="1"/>
              <a:t>Mergesort</a:t>
            </a:r>
            <a:endParaRPr lang="en-US" dirty="0"/>
          </a:p>
        </p:txBody>
      </p:sp>
      <p:sp>
        <p:nvSpPr>
          <p:cNvPr id="4" name="Slide Number Placeholder 3">
            <a:extLst>
              <a:ext uri="{FF2B5EF4-FFF2-40B4-BE49-F238E27FC236}">
                <a16:creationId xmlns:a16="http://schemas.microsoft.com/office/drawing/2014/main" id="{86935EF5-60E6-ED99-2009-7E30C6B55D69}"/>
              </a:ext>
            </a:extLst>
          </p:cNvPr>
          <p:cNvSpPr>
            <a:spLocks noGrp="1"/>
          </p:cNvSpPr>
          <p:nvPr>
            <p:ph type="sldNum" sz="quarter" idx="12"/>
          </p:nvPr>
        </p:nvSpPr>
        <p:spPr/>
        <p:txBody>
          <a:bodyPr/>
          <a:lstStyle/>
          <a:p>
            <a:fld id="{D2F4125D-F56D-C047-90BA-65C36FD591C6}" type="slidenum">
              <a:rPr lang="en-US" smtClean="0"/>
              <a:t>52</a:t>
            </a:fld>
            <a:endParaRPr lang="en-US"/>
          </a:p>
        </p:txBody>
      </p:sp>
      <p:pic>
        <p:nvPicPr>
          <p:cNvPr id="2052" name="Picture 4" descr="17: Sublinear, linear, and superlinear scaling of a value with respect... |  Download Scientific Diagram">
            <a:extLst>
              <a:ext uri="{FF2B5EF4-FFF2-40B4-BE49-F238E27FC236}">
                <a16:creationId xmlns:a16="http://schemas.microsoft.com/office/drawing/2014/main" id="{B4A56B65-93D6-B817-4C39-2D0C04B334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0800" y="2684819"/>
            <a:ext cx="6959600" cy="2677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931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D1DF3-0712-4C92-B9A5-F06505B665A9}"/>
              </a:ext>
            </a:extLst>
          </p:cNvPr>
          <p:cNvSpPr>
            <a:spLocks noGrp="1"/>
          </p:cNvSpPr>
          <p:nvPr>
            <p:ph type="title"/>
          </p:nvPr>
        </p:nvSpPr>
        <p:spPr/>
        <p:txBody>
          <a:bodyPr/>
          <a:lstStyle/>
          <a:p>
            <a:r>
              <a:rPr lang="en-US" dirty="0"/>
              <a:t>Classes of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6BDD7B-BA74-DE6A-208B-73EA30D9A81D}"/>
                  </a:ext>
                </a:extLst>
              </p:cNvPr>
              <p:cNvSpPr>
                <a:spLocks noGrp="1"/>
              </p:cNvSpPr>
              <p:nvPr>
                <p:ph idx="1"/>
              </p:nvPr>
            </p:nvSpPr>
            <p:spPr/>
            <p:txBody>
              <a:bodyPr/>
              <a:lstStyle/>
              <a:p>
                <a:r>
                  <a:rPr lang="en-US" dirty="0"/>
                  <a:t>Quadratic functions, f(n) = </a:t>
                </a:r>
                <a14:m>
                  <m:oMath xmlns:m="http://schemas.openxmlformats.org/officeDocument/2006/math">
                    <m:sSup>
                      <m:sSupPr>
                        <m:ctrlPr>
                          <a:rPr lang="en-US" i="1" smtClean="0">
                            <a:effectLst/>
                            <a:latin typeface="Cambria Math" panose="02040503050406030204" pitchFamily="18" charset="0"/>
                          </a:rPr>
                        </m:ctrlPr>
                      </m:sSupPr>
                      <m:e>
                        <m:r>
                          <a:rPr lang="en-US" i="1">
                            <a:effectLst/>
                            <a:latin typeface="Cambria Math" panose="02040503050406030204" pitchFamily="18" charset="0"/>
                            <a:ea typeface="Aptos" panose="020B0004020202020204" pitchFamily="34" charset="0"/>
                            <a:cs typeface="Times New Roman" panose="02020603050405020304" pitchFamily="18" charset="0"/>
                          </a:rPr>
                          <m:t>𝑛</m:t>
                        </m:r>
                      </m:e>
                      <m:sup>
                        <m:r>
                          <a:rPr lang="en-US" i="1">
                            <a:effectLst/>
                            <a:latin typeface="Cambria Math" panose="02040503050406030204" pitchFamily="18" charset="0"/>
                            <a:ea typeface="Aptos" panose="020B0004020202020204" pitchFamily="34" charset="0"/>
                            <a:cs typeface="Times New Roman" panose="02020603050405020304" pitchFamily="18" charset="0"/>
                          </a:rPr>
                          <m:t>2</m:t>
                        </m:r>
                      </m:sup>
                    </m:sSup>
                  </m:oMath>
                </a14:m>
                <a:r>
                  <a:rPr lang="en-US" dirty="0">
                    <a:effectLst/>
                  </a:rPr>
                  <a:t> </a:t>
                </a:r>
              </a:p>
              <a:p>
                <a:pPr lvl="1"/>
                <a:r>
                  <a:rPr lang="en-US" dirty="0"/>
                  <a:t>Look at all pairs of items</a:t>
                </a:r>
              </a:p>
              <a:p>
                <a:pPr lvl="1"/>
                <a:r>
                  <a:rPr lang="en-US" dirty="0"/>
                  <a:t>Insertion, selection sorts</a:t>
                </a:r>
              </a:p>
              <a:p>
                <a:pPr lvl="1"/>
                <a:endParaRPr lang="en-US" dirty="0"/>
              </a:p>
              <a:p>
                <a:r>
                  <a:rPr lang="en-US" dirty="0"/>
                  <a:t>Cubic functions, f(n) = </a:t>
                </a:r>
                <a14:m>
                  <m:oMath xmlns:m="http://schemas.openxmlformats.org/officeDocument/2006/math">
                    <m:sSup>
                      <m:sSupPr>
                        <m:ctrlPr>
                          <a:rPr lang="en-US" i="1" smtClean="0">
                            <a:effectLst/>
                            <a:latin typeface="Cambria Math" panose="02040503050406030204" pitchFamily="18" charset="0"/>
                          </a:rPr>
                        </m:ctrlPr>
                      </m:sSupPr>
                      <m:e>
                        <m:r>
                          <a:rPr lang="en-US" i="1">
                            <a:effectLst/>
                            <a:latin typeface="Cambria Math" panose="02040503050406030204" pitchFamily="18" charset="0"/>
                            <a:ea typeface="Aptos" panose="020B0004020202020204" pitchFamily="34" charset="0"/>
                            <a:cs typeface="Times New Roman" panose="02020603050405020304" pitchFamily="18" charset="0"/>
                          </a:rPr>
                          <m:t>𝑛</m:t>
                        </m:r>
                      </m:e>
                      <m:sup>
                        <m:r>
                          <a:rPr lang="en-US" b="0" i="1" smtClean="0">
                            <a:effectLst/>
                            <a:latin typeface="Cambria Math" panose="02040503050406030204" pitchFamily="18" charset="0"/>
                            <a:ea typeface="Aptos" panose="020B0004020202020204" pitchFamily="34" charset="0"/>
                            <a:cs typeface="Times New Roman" panose="02020603050405020304" pitchFamily="18" charset="0"/>
                          </a:rPr>
                          <m:t>3</m:t>
                        </m:r>
                      </m:sup>
                    </m:sSup>
                  </m:oMath>
                </a14:m>
                <a:endParaRPr lang="en-US" dirty="0">
                  <a:effectLst/>
                </a:endParaRPr>
              </a:p>
              <a:p>
                <a:pPr lvl="1"/>
                <a:r>
                  <a:rPr lang="en-US" dirty="0"/>
                  <a:t>Enumerating all triples</a:t>
                </a:r>
              </a:p>
              <a:p>
                <a:pPr lvl="1"/>
                <a:r>
                  <a:rPr lang="en-US" dirty="0">
                    <a:effectLst/>
                  </a:rPr>
                  <a:t>Some d</a:t>
                </a:r>
                <a:r>
                  <a:rPr lang="en-US" dirty="0"/>
                  <a:t>ynamic programming algorithms</a:t>
                </a:r>
              </a:p>
              <a:p>
                <a:pPr lvl="1"/>
                <a:endParaRPr lang="en-US" dirty="0">
                  <a:effectLst/>
                </a:endParaRPr>
              </a:p>
              <a:p>
                <a:pPr marL="457200" lvl="1" indent="0">
                  <a:buNone/>
                </a:pPr>
                <a:r>
                  <a:rPr lang="en-US" dirty="0">
                    <a:effectLst/>
                  </a:rPr>
                  <a:t> </a:t>
                </a:r>
                <a:endParaRPr lang="en-US" dirty="0"/>
              </a:p>
            </p:txBody>
          </p:sp>
        </mc:Choice>
        <mc:Fallback xmlns="">
          <p:sp>
            <p:nvSpPr>
              <p:cNvPr id="3" name="Content Placeholder 2">
                <a:extLst>
                  <a:ext uri="{FF2B5EF4-FFF2-40B4-BE49-F238E27FC236}">
                    <a16:creationId xmlns:a16="http://schemas.microsoft.com/office/drawing/2014/main" id="{436BDD7B-BA74-DE6A-208B-73EA30D9A81D}"/>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4AEC8D8-41B2-84B9-640C-F721FFA0E892}"/>
              </a:ext>
            </a:extLst>
          </p:cNvPr>
          <p:cNvSpPr>
            <a:spLocks noGrp="1"/>
          </p:cNvSpPr>
          <p:nvPr>
            <p:ph type="sldNum" sz="quarter" idx="12"/>
          </p:nvPr>
        </p:nvSpPr>
        <p:spPr/>
        <p:txBody>
          <a:bodyPr/>
          <a:lstStyle/>
          <a:p>
            <a:fld id="{D2F4125D-F56D-C047-90BA-65C36FD591C6}" type="slidenum">
              <a:rPr lang="en-US" smtClean="0"/>
              <a:t>53</a:t>
            </a:fld>
            <a:endParaRPr lang="en-US"/>
          </a:p>
        </p:txBody>
      </p:sp>
      <p:pic>
        <p:nvPicPr>
          <p:cNvPr id="3078" name="Picture 6" descr="How to Graph a Function in 3 Easy Steps — Mashup Math">
            <a:extLst>
              <a:ext uri="{FF2B5EF4-FFF2-40B4-BE49-F238E27FC236}">
                <a16:creationId xmlns:a16="http://schemas.microsoft.com/office/drawing/2014/main" id="{CC53F099-E789-3D30-7B38-DA2AED9AFB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100" y="1233488"/>
            <a:ext cx="6311900" cy="3128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7723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DCB1-B4E8-AF3D-1EAD-117988289149}"/>
              </a:ext>
            </a:extLst>
          </p:cNvPr>
          <p:cNvSpPr>
            <a:spLocks noGrp="1"/>
          </p:cNvSpPr>
          <p:nvPr>
            <p:ph type="title"/>
          </p:nvPr>
        </p:nvSpPr>
        <p:spPr/>
        <p:txBody>
          <a:bodyPr/>
          <a:lstStyle/>
          <a:p>
            <a:r>
              <a:rPr lang="en-US" dirty="0"/>
              <a:t>Classes of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FAAE4F-FEC9-9F15-05FF-90CE247AED10}"/>
                  </a:ext>
                </a:extLst>
              </p:cNvPr>
              <p:cNvSpPr>
                <a:spLocks noGrp="1"/>
              </p:cNvSpPr>
              <p:nvPr>
                <p:ph idx="1"/>
              </p:nvPr>
            </p:nvSpPr>
            <p:spPr/>
            <p:txBody>
              <a:bodyPr/>
              <a:lstStyle/>
              <a:p>
                <a:r>
                  <a:rPr lang="en-US" dirty="0"/>
                  <a:t>Exponential functions, f(n) = </a:t>
                </a:r>
                <a14:m>
                  <m:oMath xmlns:m="http://schemas.openxmlformats.org/officeDocument/2006/math">
                    <m:sSup>
                      <m:sSupPr>
                        <m:ctrlPr>
                          <a:rPr lang="en-US" i="1" smtClean="0">
                            <a:effectLst/>
                            <a:latin typeface="Cambria Math" panose="02040503050406030204" pitchFamily="18" charset="0"/>
                          </a:rPr>
                        </m:ctrlPr>
                      </m:sSupPr>
                      <m:e>
                        <m:r>
                          <a:rPr lang="en-US" b="0" i="1" smtClean="0">
                            <a:effectLst/>
                            <a:latin typeface="Cambria Math" panose="02040503050406030204" pitchFamily="18" charset="0"/>
                          </a:rPr>
                          <m:t>𝑐</m:t>
                        </m:r>
                      </m:e>
                      <m:sup>
                        <m:r>
                          <a:rPr lang="en-US" b="0" i="1" smtClean="0">
                            <a:effectLst/>
                            <a:latin typeface="Cambria Math" panose="02040503050406030204" pitchFamily="18" charset="0"/>
                            <a:ea typeface="Aptos" panose="020B0004020202020204" pitchFamily="34" charset="0"/>
                            <a:cs typeface="Times New Roman" panose="02020603050405020304" pitchFamily="18" charset="0"/>
                          </a:rPr>
                          <m:t>𝑛</m:t>
                        </m:r>
                      </m:sup>
                    </m:sSup>
                  </m:oMath>
                </a14:m>
                <a:r>
                  <a:rPr lang="en-US" dirty="0"/>
                  <a:t> given c &gt; 1</a:t>
                </a:r>
              </a:p>
              <a:p>
                <a:pPr lvl="1"/>
                <a:r>
                  <a:rPr lang="en-US" dirty="0"/>
                  <a:t>Enumerating all subsets (2^n)</a:t>
                </a:r>
              </a:p>
              <a:p>
                <a:pPr lvl="1"/>
                <a:endParaRPr lang="en-US" dirty="0"/>
              </a:p>
              <a:p>
                <a:r>
                  <a:rPr lang="en-US" dirty="0"/>
                  <a:t>Factorial functions, f(n) = </a:t>
                </a:r>
                <a14:m>
                  <m:oMath xmlns:m="http://schemas.openxmlformats.org/officeDocument/2006/math">
                    <m:sSup>
                      <m:sSupPr>
                        <m:ctrlPr>
                          <a:rPr lang="en-US" i="1" smtClean="0">
                            <a:effectLst/>
                            <a:latin typeface="Cambria Math" panose="02040503050406030204" pitchFamily="18" charset="0"/>
                          </a:rPr>
                        </m:ctrlPr>
                      </m:sSupPr>
                      <m:e>
                        <m:r>
                          <a:rPr lang="en-US" i="1">
                            <a:effectLst/>
                            <a:latin typeface="Cambria Math" panose="02040503050406030204" pitchFamily="18" charset="0"/>
                            <a:ea typeface="Aptos" panose="020B0004020202020204" pitchFamily="34" charset="0"/>
                            <a:cs typeface="Times New Roman" panose="02020603050405020304" pitchFamily="18" charset="0"/>
                          </a:rPr>
                          <m:t>𝑛</m:t>
                        </m:r>
                        <m:r>
                          <a:rPr lang="en-US" b="0" i="1" smtClean="0">
                            <a:effectLst/>
                            <a:latin typeface="Cambria Math" panose="02040503050406030204" pitchFamily="18" charset="0"/>
                            <a:ea typeface="Aptos" panose="020B0004020202020204" pitchFamily="34" charset="0"/>
                            <a:cs typeface="Times New Roman" panose="02020603050405020304" pitchFamily="18" charset="0"/>
                          </a:rPr>
                          <m:t>!</m:t>
                        </m:r>
                      </m:e>
                      <m:sup/>
                    </m:sSup>
                  </m:oMath>
                </a14:m>
                <a:endParaRPr lang="en-US" dirty="0"/>
              </a:p>
              <a:p>
                <a:pPr lvl="1"/>
                <a:r>
                  <a:rPr lang="en-US" dirty="0"/>
                  <a:t>Generating all permutations / ordering of items</a:t>
                </a:r>
              </a:p>
            </p:txBody>
          </p:sp>
        </mc:Choice>
        <mc:Fallback xmlns="">
          <p:sp>
            <p:nvSpPr>
              <p:cNvPr id="3" name="Content Placeholder 2">
                <a:extLst>
                  <a:ext uri="{FF2B5EF4-FFF2-40B4-BE49-F238E27FC236}">
                    <a16:creationId xmlns:a16="http://schemas.microsoft.com/office/drawing/2014/main" id="{4FFAAE4F-FEC9-9F15-05FF-90CE247AED10}"/>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08423C0-2D94-8D47-F501-456A85F69E18}"/>
              </a:ext>
            </a:extLst>
          </p:cNvPr>
          <p:cNvSpPr>
            <a:spLocks noGrp="1"/>
          </p:cNvSpPr>
          <p:nvPr>
            <p:ph type="sldNum" sz="quarter" idx="12"/>
          </p:nvPr>
        </p:nvSpPr>
        <p:spPr/>
        <p:txBody>
          <a:bodyPr/>
          <a:lstStyle/>
          <a:p>
            <a:fld id="{D2F4125D-F56D-C047-90BA-65C36FD591C6}" type="slidenum">
              <a:rPr lang="en-US" smtClean="0"/>
              <a:t>54</a:t>
            </a:fld>
            <a:endParaRPr lang="en-US"/>
          </a:p>
        </p:txBody>
      </p:sp>
      <p:pic>
        <p:nvPicPr>
          <p:cNvPr id="4098" name="Picture 2" descr="The exponential function - Math Insight">
            <a:extLst>
              <a:ext uri="{FF2B5EF4-FFF2-40B4-BE49-F238E27FC236}">
                <a16:creationId xmlns:a16="http://schemas.microsoft.com/office/drawing/2014/main" id="{670FA15E-E5DC-2797-8F52-3912673B3C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5655" y="82550"/>
            <a:ext cx="429309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graph of a function&#10;&#10;AI-generated content may be incorrect.">
            <a:extLst>
              <a:ext uri="{FF2B5EF4-FFF2-40B4-BE49-F238E27FC236}">
                <a16:creationId xmlns:a16="http://schemas.microsoft.com/office/drawing/2014/main" id="{A618772E-EBCC-A9ED-1935-1D7F0143EB4B}"/>
              </a:ext>
            </a:extLst>
          </p:cNvPr>
          <p:cNvPicPr>
            <a:picLocks noChangeAspect="1"/>
          </p:cNvPicPr>
          <p:nvPr/>
        </p:nvPicPr>
        <p:blipFill>
          <a:blip r:embed="rId4"/>
          <a:stretch>
            <a:fillRect/>
          </a:stretch>
        </p:blipFill>
        <p:spPr>
          <a:xfrm>
            <a:off x="7835655" y="3262312"/>
            <a:ext cx="3032408" cy="3429001"/>
          </a:xfrm>
          <a:prstGeom prst="rect">
            <a:avLst/>
          </a:prstGeom>
        </p:spPr>
      </p:pic>
    </p:spTree>
    <p:extLst>
      <p:ext uri="{BB962C8B-B14F-4D97-AF65-F5344CB8AC3E}">
        <p14:creationId xmlns:p14="http://schemas.microsoft.com/office/powerpoint/2010/main" val="38007765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02A23-283D-EA93-01C8-590A2F5A1FA5}"/>
              </a:ext>
            </a:extLst>
          </p:cNvPr>
          <p:cNvSpPr>
            <a:spLocks noGrp="1"/>
          </p:cNvSpPr>
          <p:nvPr>
            <p:ph type="title"/>
          </p:nvPr>
        </p:nvSpPr>
        <p:spPr/>
        <p:txBody>
          <a:bodyPr/>
          <a:lstStyle/>
          <a:p>
            <a:r>
              <a:rPr lang="en-US" dirty="0"/>
              <a:t>How they relate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DDA3C7-4640-57DF-0346-81652AAF4694}"/>
                  </a:ext>
                </a:extLst>
              </p:cNvPr>
              <p:cNvSpPr>
                <a:spLocks noGrp="1"/>
              </p:cNvSpPr>
              <p:nvPr>
                <p:ph idx="1"/>
              </p:nvPr>
            </p:nvSpPr>
            <p:spPr/>
            <p:txBody>
              <a:bodyPr/>
              <a:lstStyle/>
              <a:p>
                <a14:m>
                  <m:oMath xmlns:m="http://schemas.openxmlformats.org/officeDocument/2006/math">
                    <m:r>
                      <a:rPr lang="en-US" sz="3000" i="1" smtClean="0">
                        <a:effectLst/>
                        <a:latin typeface="Cambria Math" panose="02040503050406030204" pitchFamily="18" charset="0"/>
                        <a:ea typeface="Aptos" panose="020B0004020202020204" pitchFamily="34" charset="0"/>
                        <a:cs typeface="Times New Roman" panose="02020603050405020304" pitchFamily="18" charset="0"/>
                      </a:rPr>
                      <m:t>𝑛</m:t>
                    </m:r>
                    <m:r>
                      <a:rPr lang="en-US" sz="3000" i="1" smtClean="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en-US" sz="3000" i="1">
                            <a:effectLst/>
                            <a:latin typeface="Cambria Math" panose="02040503050406030204" pitchFamily="18" charset="0"/>
                          </a:rPr>
                        </m:ctrlPr>
                      </m:sSupPr>
                      <m:e>
                        <m:r>
                          <a:rPr lang="en-US" sz="3000" i="1">
                            <a:effectLst/>
                            <a:latin typeface="Cambria Math" panose="02040503050406030204" pitchFamily="18" charset="0"/>
                            <a:ea typeface="Aptos" panose="020B0004020202020204" pitchFamily="34" charset="0"/>
                            <a:cs typeface="Times New Roman" panose="02020603050405020304" pitchFamily="18" charset="0"/>
                          </a:rPr>
                          <m:t>2</m:t>
                        </m:r>
                      </m:e>
                      <m:sup>
                        <m:r>
                          <a:rPr lang="en-US" sz="3000" i="1">
                            <a:effectLst/>
                            <a:latin typeface="Cambria Math" panose="02040503050406030204" pitchFamily="18" charset="0"/>
                            <a:ea typeface="Aptos" panose="020B0004020202020204" pitchFamily="34" charset="0"/>
                            <a:cs typeface="Times New Roman" panose="02020603050405020304" pitchFamily="18" charset="0"/>
                          </a:rPr>
                          <m:t>𝑛</m:t>
                        </m:r>
                      </m:sup>
                    </m:sSup>
                    <m:r>
                      <a:rPr lang="en-US" sz="3000" i="1">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en-US" sz="3000" i="1">
                            <a:effectLst/>
                            <a:latin typeface="Cambria Math" panose="02040503050406030204" pitchFamily="18" charset="0"/>
                          </a:rPr>
                        </m:ctrlPr>
                      </m:sSupPr>
                      <m:e>
                        <m:r>
                          <a:rPr lang="en-US" sz="3000" i="1">
                            <a:effectLst/>
                            <a:latin typeface="Cambria Math" panose="02040503050406030204" pitchFamily="18" charset="0"/>
                            <a:ea typeface="Aptos" panose="020B0004020202020204" pitchFamily="34" charset="0"/>
                            <a:cs typeface="Times New Roman" panose="02020603050405020304" pitchFamily="18" charset="0"/>
                          </a:rPr>
                          <m:t>𝑛</m:t>
                        </m:r>
                      </m:e>
                      <m:sup>
                        <m:r>
                          <a:rPr lang="en-US" sz="3000" i="1">
                            <a:effectLst/>
                            <a:latin typeface="Cambria Math" panose="02040503050406030204" pitchFamily="18" charset="0"/>
                            <a:ea typeface="Aptos" panose="020B0004020202020204" pitchFamily="34" charset="0"/>
                            <a:cs typeface="Times New Roman" panose="02020603050405020304" pitchFamily="18" charset="0"/>
                          </a:rPr>
                          <m:t>3</m:t>
                        </m:r>
                      </m:sup>
                    </m:sSup>
                    <m:r>
                      <a:rPr lang="en-US" sz="3000" i="1">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en-US" sz="3000" i="1">
                            <a:effectLst/>
                            <a:latin typeface="Cambria Math" panose="02040503050406030204" pitchFamily="18" charset="0"/>
                          </a:rPr>
                        </m:ctrlPr>
                      </m:sSupPr>
                      <m:e>
                        <m:r>
                          <a:rPr lang="en-US" sz="3000" i="1">
                            <a:effectLst/>
                            <a:latin typeface="Cambria Math" panose="02040503050406030204" pitchFamily="18" charset="0"/>
                            <a:ea typeface="Aptos" panose="020B0004020202020204" pitchFamily="34" charset="0"/>
                            <a:cs typeface="Times New Roman" panose="02020603050405020304" pitchFamily="18" charset="0"/>
                          </a:rPr>
                          <m:t>𝑛</m:t>
                        </m:r>
                      </m:e>
                      <m:sup>
                        <m:r>
                          <a:rPr lang="en-US" sz="3000" i="1">
                            <a:effectLst/>
                            <a:latin typeface="Cambria Math" panose="02040503050406030204" pitchFamily="18" charset="0"/>
                            <a:ea typeface="Aptos" panose="020B0004020202020204" pitchFamily="34" charset="0"/>
                            <a:cs typeface="Times New Roman" panose="02020603050405020304" pitchFamily="18" charset="0"/>
                          </a:rPr>
                          <m:t>2</m:t>
                        </m:r>
                      </m:sup>
                    </m:sSup>
                    <m:r>
                      <a:rPr lang="en-US" sz="3000" i="1">
                        <a:effectLst/>
                        <a:latin typeface="Cambria Math" panose="02040503050406030204" pitchFamily="18" charset="0"/>
                        <a:ea typeface="Aptos" panose="020B0004020202020204" pitchFamily="34" charset="0"/>
                        <a:cs typeface="Times New Roman" panose="02020603050405020304" pitchFamily="18" charset="0"/>
                      </a:rPr>
                      <m:t>≫</m:t>
                    </m:r>
                    <m:r>
                      <a:rPr lang="en-US" sz="3000" i="1">
                        <a:effectLst/>
                        <a:latin typeface="Cambria Math" panose="02040503050406030204" pitchFamily="18" charset="0"/>
                        <a:ea typeface="Aptos" panose="020B0004020202020204" pitchFamily="34" charset="0"/>
                        <a:cs typeface="Times New Roman" panose="02020603050405020304" pitchFamily="18" charset="0"/>
                      </a:rPr>
                      <m:t>𝑛</m:t>
                    </m:r>
                    <m:func>
                      <m:funcPr>
                        <m:ctrlPr>
                          <a:rPr lang="en-US" sz="3000" i="1">
                            <a:effectLst/>
                            <a:latin typeface="Cambria Math" panose="02040503050406030204" pitchFamily="18" charset="0"/>
                          </a:rPr>
                        </m:ctrlPr>
                      </m:funcPr>
                      <m:fName>
                        <m:r>
                          <m:rPr>
                            <m:sty m:val="p"/>
                          </m:rPr>
                          <a:rPr lang="en-US" sz="3000">
                            <a:effectLst/>
                            <a:latin typeface="Cambria Math" panose="02040503050406030204" pitchFamily="18" charset="0"/>
                            <a:ea typeface="Aptos" panose="020B0004020202020204" pitchFamily="34" charset="0"/>
                            <a:cs typeface="Times New Roman" panose="02020603050405020304" pitchFamily="18" charset="0"/>
                          </a:rPr>
                          <m:t>log</m:t>
                        </m:r>
                      </m:fName>
                      <m:e>
                        <m:r>
                          <a:rPr lang="en-US" sz="3000" i="1">
                            <a:effectLst/>
                            <a:latin typeface="Cambria Math" panose="02040503050406030204" pitchFamily="18" charset="0"/>
                            <a:ea typeface="Aptos" panose="020B0004020202020204" pitchFamily="34" charset="0"/>
                            <a:cs typeface="Times New Roman" panose="02020603050405020304" pitchFamily="18" charset="0"/>
                          </a:rPr>
                          <m:t>𝑛</m:t>
                        </m:r>
                      </m:e>
                    </m:func>
                    <m:r>
                      <a:rPr lang="en-US" sz="3000" i="1">
                        <a:effectLst/>
                        <a:latin typeface="Cambria Math" panose="02040503050406030204" pitchFamily="18" charset="0"/>
                        <a:ea typeface="Aptos" panose="020B0004020202020204" pitchFamily="34" charset="0"/>
                        <a:cs typeface="Times New Roman" panose="02020603050405020304" pitchFamily="18" charset="0"/>
                      </a:rPr>
                      <m:t>≫</m:t>
                    </m:r>
                    <m:r>
                      <a:rPr lang="en-US" sz="3000" i="1">
                        <a:effectLst/>
                        <a:latin typeface="Cambria Math" panose="02040503050406030204" pitchFamily="18" charset="0"/>
                        <a:ea typeface="Aptos" panose="020B0004020202020204" pitchFamily="34" charset="0"/>
                        <a:cs typeface="Times New Roman" panose="02020603050405020304" pitchFamily="18" charset="0"/>
                      </a:rPr>
                      <m:t>𝑛</m:t>
                    </m:r>
                    <m:r>
                      <a:rPr lang="en-US" sz="3000" i="1">
                        <a:effectLst/>
                        <a:latin typeface="Cambria Math" panose="02040503050406030204" pitchFamily="18" charset="0"/>
                        <a:ea typeface="Aptos" panose="020B0004020202020204" pitchFamily="34" charset="0"/>
                        <a:cs typeface="Times New Roman" panose="02020603050405020304" pitchFamily="18" charset="0"/>
                      </a:rPr>
                      <m:t>≫</m:t>
                    </m:r>
                    <m:func>
                      <m:funcPr>
                        <m:ctrlPr>
                          <a:rPr lang="en-US" sz="3000" i="1">
                            <a:effectLst/>
                            <a:latin typeface="Cambria Math" panose="02040503050406030204" pitchFamily="18" charset="0"/>
                          </a:rPr>
                        </m:ctrlPr>
                      </m:funcPr>
                      <m:fName>
                        <m:r>
                          <m:rPr>
                            <m:sty m:val="p"/>
                          </m:rPr>
                          <a:rPr lang="en-US" sz="3000">
                            <a:effectLst/>
                            <a:latin typeface="Cambria Math" panose="02040503050406030204" pitchFamily="18" charset="0"/>
                            <a:ea typeface="Aptos" panose="020B0004020202020204" pitchFamily="34" charset="0"/>
                            <a:cs typeface="Times New Roman" panose="02020603050405020304" pitchFamily="18" charset="0"/>
                          </a:rPr>
                          <m:t>log</m:t>
                        </m:r>
                      </m:fName>
                      <m:e>
                        <m:r>
                          <a:rPr lang="en-US" sz="3000" i="1">
                            <a:effectLst/>
                            <a:latin typeface="Cambria Math" panose="02040503050406030204" pitchFamily="18" charset="0"/>
                            <a:ea typeface="Aptos" panose="020B0004020202020204" pitchFamily="34" charset="0"/>
                            <a:cs typeface="Times New Roman" panose="02020603050405020304" pitchFamily="18" charset="0"/>
                          </a:rPr>
                          <m:t>𝑛</m:t>
                        </m:r>
                      </m:e>
                    </m:func>
                    <m:r>
                      <a:rPr lang="en-US" sz="3000" i="1">
                        <a:effectLst/>
                        <a:latin typeface="Cambria Math" panose="02040503050406030204" pitchFamily="18" charset="0"/>
                        <a:ea typeface="Aptos" panose="020B0004020202020204" pitchFamily="34" charset="0"/>
                        <a:cs typeface="Times New Roman" panose="02020603050405020304" pitchFamily="18" charset="0"/>
                      </a:rPr>
                      <m:t>≫1</m:t>
                    </m:r>
                  </m:oMath>
                </a14:m>
                <a:endParaRPr lang="en-US" sz="3000" dirty="0"/>
              </a:p>
              <a:p>
                <a14:m>
                  <m:oMath xmlns:m="http://schemas.openxmlformats.org/officeDocument/2006/math">
                    <m:r>
                      <a:rPr lang="en-US" sz="2800" b="0" i="1" smtClean="0">
                        <a:effectLst/>
                        <a:latin typeface="Cambria Math" panose="02040503050406030204" pitchFamily="18" charset="0"/>
                        <a:ea typeface="Aptos" panose="020B0004020202020204" pitchFamily="34" charset="0"/>
                        <a:cs typeface="Times New Roman" panose="02020603050405020304" pitchFamily="18" charset="0"/>
                      </a:rPr>
                      <m:t>𝑥</m:t>
                    </m:r>
                    <m:r>
                      <a:rPr lang="en-US" sz="2800" i="1" smtClean="0">
                        <a:effectLst/>
                        <a:latin typeface="Cambria Math" panose="02040503050406030204" pitchFamily="18" charset="0"/>
                        <a:ea typeface="Aptos" panose="020B0004020202020204" pitchFamily="34" charset="0"/>
                        <a:cs typeface="Times New Roman" panose="02020603050405020304" pitchFamily="18" charset="0"/>
                      </a:rPr>
                      <m:t>≫</m:t>
                    </m:r>
                    <m:r>
                      <a:rPr lang="en-US" sz="2800" b="0" i="1" smtClean="0">
                        <a:effectLst/>
                        <a:latin typeface="Cambria Math" panose="02040503050406030204" pitchFamily="18" charset="0"/>
                        <a:ea typeface="Aptos" panose="020B0004020202020204" pitchFamily="34" charset="0"/>
                        <a:cs typeface="Times New Roman" panose="02020603050405020304" pitchFamily="18" charset="0"/>
                      </a:rPr>
                      <m:t>𝑦</m:t>
                    </m:r>
                    <m:r>
                      <a:rPr lang="en-US" sz="2800" b="0" i="1" smtClean="0">
                        <a:effectLst/>
                        <a:latin typeface="Cambria Math" panose="02040503050406030204" pitchFamily="18" charset="0"/>
                        <a:ea typeface="Aptos" panose="020B0004020202020204" pitchFamily="34" charset="0"/>
                        <a:cs typeface="Times New Roman" panose="02020603050405020304" pitchFamily="18" charset="0"/>
                      </a:rPr>
                      <m:t> </m:t>
                    </m:r>
                  </m:oMath>
                </a14:m>
                <a:r>
                  <a:rPr lang="en-US" dirty="0"/>
                  <a:t> means "x grows faster than y"</a:t>
                </a:r>
              </a:p>
            </p:txBody>
          </p:sp>
        </mc:Choice>
        <mc:Fallback xmlns="">
          <p:sp>
            <p:nvSpPr>
              <p:cNvPr id="3" name="Content Placeholder 2">
                <a:extLst>
                  <a:ext uri="{FF2B5EF4-FFF2-40B4-BE49-F238E27FC236}">
                    <a16:creationId xmlns:a16="http://schemas.microsoft.com/office/drawing/2014/main" id="{0DDDA3C7-4640-57DF-0346-81652AAF4694}"/>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CE14650-7C6D-BE8B-3149-94C6D35E2972}"/>
              </a:ext>
            </a:extLst>
          </p:cNvPr>
          <p:cNvSpPr>
            <a:spLocks noGrp="1"/>
          </p:cNvSpPr>
          <p:nvPr>
            <p:ph type="sldNum" sz="quarter" idx="12"/>
          </p:nvPr>
        </p:nvSpPr>
        <p:spPr/>
        <p:txBody>
          <a:bodyPr/>
          <a:lstStyle/>
          <a:p>
            <a:fld id="{D2F4125D-F56D-C047-90BA-65C36FD591C6}" type="slidenum">
              <a:rPr lang="en-US" smtClean="0"/>
              <a:t>55</a:t>
            </a:fld>
            <a:endParaRPr lang="en-US"/>
          </a:p>
        </p:txBody>
      </p:sp>
    </p:spTree>
    <p:extLst>
      <p:ext uri="{BB962C8B-B14F-4D97-AF65-F5344CB8AC3E}">
        <p14:creationId xmlns:p14="http://schemas.microsoft.com/office/powerpoint/2010/main" val="33590928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FFFA0-DDAC-B26B-4731-6D8D479336E9}"/>
              </a:ext>
            </a:extLst>
          </p:cNvPr>
          <p:cNvSpPr>
            <a:spLocks noGrp="1"/>
          </p:cNvSpPr>
          <p:nvPr>
            <p:ph type="title"/>
          </p:nvPr>
        </p:nvSpPr>
        <p:spPr/>
        <p:txBody>
          <a:bodyPr/>
          <a:lstStyle/>
          <a:p>
            <a:r>
              <a:rPr lang="en-US" dirty="0"/>
              <a:t>Working with these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3E62F6-939A-E511-ED2F-0688D9A8ED53}"/>
                  </a:ext>
                </a:extLst>
              </p:cNvPr>
              <p:cNvSpPr>
                <a:spLocks noGrp="1"/>
              </p:cNvSpPr>
              <p:nvPr>
                <p:ph idx="1"/>
              </p:nvPr>
            </p:nvSpPr>
            <p:spPr/>
            <p:txBody>
              <a:bodyPr/>
              <a:lstStyle/>
              <a:p>
                <a:r>
                  <a:rPr lang="en-US" dirty="0"/>
                  <a:t>Addition:</a:t>
                </a:r>
              </a:p>
              <a:p>
                <a:pPr lvl="1"/>
                <a:r>
                  <a:rPr lang="en-US" dirty="0"/>
                  <a:t>Focus on the biggest term.</a:t>
                </a:r>
              </a:p>
              <a:p>
                <a:pPr lvl="1"/>
                <a:endParaRPr lang="en-US" dirty="0"/>
              </a:p>
              <a:p>
                <a:r>
                  <a:rPr lang="en-US" dirty="0"/>
                  <a:t>Big-Theta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+1= </m:t>
                    </m:r>
                    <m:r>
                      <m:rPr>
                        <m:sty m:val="p"/>
                      </m:rPr>
                      <a:rPr lang="el-GR" b="0" i="1" smtClean="0">
                        <a:latin typeface="Cambria Math" panose="02040503050406030204" pitchFamily="18" charset="0"/>
                        <a:ea typeface="Cambria Math" panose="02040503050406030204" pitchFamily="18" charset="0"/>
                      </a:rPr>
                      <m:t>Θ</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a14:m>
                <a:endParaRPr lang="en-US" dirty="0"/>
              </a:p>
              <a:p>
                <a:r>
                  <a:rPr lang="en-US" dirty="0"/>
                  <a:t>If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d>
                    <m:r>
                      <a:rPr lang="en-US" b="0" i="1" smtClean="0">
                        <a:latin typeface="Cambria Math" panose="02040503050406030204" pitchFamily="18" charset="0"/>
                      </a:rPr>
                      <m:t>, </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d>
                    <m:r>
                      <a:rPr lang="en-US" b="0" i="1" smtClean="0">
                        <a:latin typeface="Cambria Math" panose="02040503050406030204" pitchFamily="18" charset="0"/>
                      </a:rPr>
                      <m:t>, </m:t>
                    </m:r>
                  </m:oMath>
                </a14:m>
                <a:r>
                  <a:rPr lang="en-US" dirty="0"/>
                  <a:t>then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too.</a:t>
                </a:r>
              </a:p>
            </p:txBody>
          </p:sp>
        </mc:Choice>
        <mc:Fallback xmlns="">
          <p:sp>
            <p:nvSpPr>
              <p:cNvPr id="3" name="Content Placeholder 2">
                <a:extLst>
                  <a:ext uri="{FF2B5EF4-FFF2-40B4-BE49-F238E27FC236}">
                    <a16:creationId xmlns:a16="http://schemas.microsoft.com/office/drawing/2014/main" id="{C03E62F6-939A-E511-ED2F-0688D9A8ED53}"/>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F51079A-76F7-1FF2-127F-009173DCB811}"/>
              </a:ext>
            </a:extLst>
          </p:cNvPr>
          <p:cNvSpPr>
            <a:spLocks noGrp="1"/>
          </p:cNvSpPr>
          <p:nvPr>
            <p:ph type="sldNum" sz="quarter" idx="12"/>
          </p:nvPr>
        </p:nvSpPr>
        <p:spPr/>
        <p:txBody>
          <a:bodyPr/>
          <a:lstStyle/>
          <a:p>
            <a:fld id="{D2F4125D-F56D-C047-90BA-65C36FD591C6}" type="slidenum">
              <a:rPr lang="en-US" smtClean="0"/>
              <a:t>56</a:t>
            </a:fld>
            <a:endParaRPr lang="en-US"/>
          </a:p>
        </p:txBody>
      </p:sp>
    </p:spTree>
    <p:extLst>
      <p:ext uri="{BB962C8B-B14F-4D97-AF65-F5344CB8AC3E}">
        <p14:creationId xmlns:p14="http://schemas.microsoft.com/office/powerpoint/2010/main" val="41358923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4C04-F3B4-46BC-6669-C53F09FF4035}"/>
              </a:ext>
            </a:extLst>
          </p:cNvPr>
          <p:cNvSpPr>
            <a:spLocks noGrp="1"/>
          </p:cNvSpPr>
          <p:nvPr>
            <p:ph type="title"/>
          </p:nvPr>
        </p:nvSpPr>
        <p:spPr/>
        <p:txBody>
          <a:bodyPr/>
          <a:lstStyle/>
          <a:p>
            <a:r>
              <a:rPr lang="en-US" dirty="0"/>
              <a:t>Ignore the constants</a:t>
            </a:r>
          </a:p>
        </p:txBody>
      </p:sp>
      <p:pic>
        <p:nvPicPr>
          <p:cNvPr id="6" name="Content Placeholder 5" descr="A group of black letters&#10;&#10;AI-generated content may be incorrect.">
            <a:extLst>
              <a:ext uri="{FF2B5EF4-FFF2-40B4-BE49-F238E27FC236}">
                <a16:creationId xmlns:a16="http://schemas.microsoft.com/office/drawing/2014/main" id="{C0FD3A72-4BD1-27FA-08A6-FCE6EAAC10C7}"/>
              </a:ext>
            </a:extLst>
          </p:cNvPr>
          <p:cNvPicPr>
            <a:picLocks noGrp="1" noChangeAspect="1"/>
          </p:cNvPicPr>
          <p:nvPr>
            <p:ph idx="1"/>
          </p:nvPr>
        </p:nvPicPr>
        <p:blipFill>
          <a:blip r:embed="rId2"/>
          <a:stretch>
            <a:fillRect/>
          </a:stretch>
        </p:blipFill>
        <p:spPr>
          <a:xfrm>
            <a:off x="609600" y="2717276"/>
            <a:ext cx="5194300" cy="2463800"/>
          </a:xfrm>
        </p:spPr>
      </p:pic>
      <p:sp>
        <p:nvSpPr>
          <p:cNvPr id="4" name="Slide Number Placeholder 3">
            <a:extLst>
              <a:ext uri="{FF2B5EF4-FFF2-40B4-BE49-F238E27FC236}">
                <a16:creationId xmlns:a16="http://schemas.microsoft.com/office/drawing/2014/main" id="{752BF341-55DB-96B9-97D6-5234EA388739}"/>
              </a:ext>
            </a:extLst>
          </p:cNvPr>
          <p:cNvSpPr>
            <a:spLocks noGrp="1"/>
          </p:cNvSpPr>
          <p:nvPr>
            <p:ph type="sldNum" sz="quarter" idx="12"/>
          </p:nvPr>
        </p:nvSpPr>
        <p:spPr/>
        <p:txBody>
          <a:bodyPr/>
          <a:lstStyle/>
          <a:p>
            <a:fld id="{D2F4125D-F56D-C047-90BA-65C36FD591C6}" type="slidenum">
              <a:rPr lang="en-US" smtClean="0"/>
              <a:t>57</a:t>
            </a:fld>
            <a:endParaRPr lang="en-US"/>
          </a:p>
        </p:txBody>
      </p:sp>
      <p:sp>
        <p:nvSpPr>
          <p:cNvPr id="9" name="TextBox 8">
            <a:extLst>
              <a:ext uri="{FF2B5EF4-FFF2-40B4-BE49-F238E27FC236}">
                <a16:creationId xmlns:a16="http://schemas.microsoft.com/office/drawing/2014/main" id="{9BC5D083-E60C-A59C-E830-014FB3440B59}"/>
              </a:ext>
            </a:extLst>
          </p:cNvPr>
          <p:cNvSpPr txBox="1"/>
          <p:nvPr/>
        </p:nvSpPr>
        <p:spPr>
          <a:xfrm>
            <a:off x="6731000" y="3256678"/>
            <a:ext cx="4755335" cy="1384995"/>
          </a:xfrm>
          <a:prstGeom prst="rect">
            <a:avLst/>
          </a:prstGeom>
          <a:noFill/>
        </p:spPr>
        <p:txBody>
          <a:bodyPr wrap="square" rtlCol="0">
            <a:spAutoFit/>
          </a:bodyPr>
          <a:lstStyle/>
          <a:p>
            <a:r>
              <a:rPr lang="en-US" sz="2800" dirty="0"/>
              <a:t>Multiplying by a constant does not change the </a:t>
            </a:r>
            <a:r>
              <a:rPr lang="en-US" sz="2800" dirty="0" err="1"/>
              <a:t>asymptotics</a:t>
            </a:r>
            <a:r>
              <a:rPr lang="en-US" sz="2800" dirty="0"/>
              <a:t>.</a:t>
            </a:r>
          </a:p>
        </p:txBody>
      </p:sp>
    </p:spTree>
    <p:extLst>
      <p:ext uri="{BB962C8B-B14F-4D97-AF65-F5344CB8AC3E}">
        <p14:creationId xmlns:p14="http://schemas.microsoft.com/office/powerpoint/2010/main" val="41023995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AE628-D18D-1AC1-2A8B-1C032E9ED55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7EDF4657-86F4-BAB1-CC55-7B813136B908}"/>
              </a:ext>
            </a:extLst>
          </p:cNvPr>
          <p:cNvSpPr>
            <a:spLocks noGrp="1"/>
          </p:cNvSpPr>
          <p:nvPr>
            <p:ph type="sldNum" sz="quarter" idx="12"/>
          </p:nvPr>
        </p:nvSpPr>
        <p:spPr/>
        <p:txBody>
          <a:bodyPr/>
          <a:lstStyle/>
          <a:p>
            <a:fld id="{D2F4125D-F56D-C047-90BA-65C36FD591C6}" type="slidenum">
              <a:rPr lang="en-US" smtClean="0"/>
              <a:t>58</a:t>
            </a:fld>
            <a:endParaRPr lang="en-US"/>
          </a:p>
        </p:txBody>
      </p:sp>
      <p:pic>
        <p:nvPicPr>
          <p:cNvPr id="5" name="Picture 4" descr="A close up of a math problem&#10;&#10;AI-generated content may be incorrect.">
            <a:extLst>
              <a:ext uri="{FF2B5EF4-FFF2-40B4-BE49-F238E27FC236}">
                <a16:creationId xmlns:a16="http://schemas.microsoft.com/office/drawing/2014/main" id="{F552DA74-7933-631C-1E5D-1554B26B899D}"/>
              </a:ext>
            </a:extLst>
          </p:cNvPr>
          <p:cNvPicPr>
            <a:picLocks noChangeAspect="1"/>
          </p:cNvPicPr>
          <p:nvPr/>
        </p:nvPicPr>
        <p:blipFill>
          <a:blip r:embed="rId2"/>
          <a:stretch>
            <a:fillRect/>
          </a:stretch>
        </p:blipFill>
        <p:spPr>
          <a:xfrm>
            <a:off x="190500" y="2277347"/>
            <a:ext cx="7772400" cy="265954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88E2C3A-B6B6-DCB0-73C2-7F9D80F84F55}"/>
                  </a:ext>
                </a:extLst>
              </p:cNvPr>
              <p:cNvSpPr txBox="1"/>
              <p:nvPr/>
            </p:nvSpPr>
            <p:spPr>
              <a:xfrm>
                <a:off x="8310813" y="2052845"/>
                <a:ext cx="3690687" cy="3108543"/>
              </a:xfrm>
              <a:prstGeom prst="rect">
                <a:avLst/>
              </a:prstGeom>
              <a:noFill/>
            </p:spPr>
            <p:txBody>
              <a:bodyPr wrap="square" rtlCol="0">
                <a:spAutoFit/>
              </a:bodyPr>
              <a:lstStyle/>
              <a:p>
                <a:r>
                  <a:rPr lang="en-US" sz="2800" dirty="0"/>
                  <a:t>When both functions in a product are increasing, both are</a:t>
                </a:r>
              </a:p>
              <a:p>
                <a:r>
                  <a:rPr lang="en-US" sz="2800" dirty="0"/>
                  <a:t>Important.</a:t>
                </a:r>
              </a:p>
              <a:p>
                <a:endParaRPr lang="en-US" sz="2800" dirty="0"/>
              </a:p>
              <a:p>
                <a:r>
                  <a:rPr lang="en-US" sz="2800" dirty="0"/>
                  <a:t>This is why nested loops take O(</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oMath>
                </a14:m>
                <a:r>
                  <a:rPr lang="en-US" sz="2800" dirty="0"/>
                  <a:t>! </a:t>
                </a:r>
              </a:p>
            </p:txBody>
          </p:sp>
        </mc:Choice>
        <mc:Fallback xmlns="">
          <p:sp>
            <p:nvSpPr>
              <p:cNvPr id="6" name="TextBox 5">
                <a:extLst>
                  <a:ext uri="{FF2B5EF4-FFF2-40B4-BE49-F238E27FC236}">
                    <a16:creationId xmlns:a16="http://schemas.microsoft.com/office/drawing/2014/main" id="{088E2C3A-B6B6-DCB0-73C2-7F9D80F84F55}"/>
                  </a:ext>
                </a:extLst>
              </p:cNvPr>
              <p:cNvSpPr txBox="1">
                <a:spLocks noRot="1" noChangeAspect="1" noMove="1" noResize="1" noEditPoints="1" noAdjustHandles="1" noChangeArrowheads="1" noChangeShapeType="1" noTextEdit="1"/>
              </p:cNvSpPr>
              <p:nvPr/>
            </p:nvSpPr>
            <p:spPr>
              <a:xfrm>
                <a:off x="8310813" y="2052845"/>
                <a:ext cx="3690687" cy="3108543"/>
              </a:xfrm>
              <a:prstGeom prst="rect">
                <a:avLst/>
              </a:prstGeom>
              <a:blipFill>
                <a:blip r:embed="rId3"/>
                <a:stretch>
                  <a:fillRect l="-3425" t="-2033" b="-4878"/>
                </a:stretch>
              </a:blipFill>
            </p:spPr>
            <p:txBody>
              <a:bodyPr/>
              <a:lstStyle/>
              <a:p>
                <a:r>
                  <a:rPr lang="en-US">
                    <a:noFill/>
                  </a:rPr>
                  <a:t> </a:t>
                </a:r>
              </a:p>
            </p:txBody>
          </p:sp>
        </mc:Fallback>
      </mc:AlternateContent>
    </p:spTree>
    <p:extLst>
      <p:ext uri="{BB962C8B-B14F-4D97-AF65-F5344CB8AC3E}">
        <p14:creationId xmlns:p14="http://schemas.microsoft.com/office/powerpoint/2010/main" val="3035897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BA0A2-3869-7FB5-D805-FCFA30E3CD70}"/>
              </a:ext>
            </a:extLst>
          </p:cNvPr>
          <p:cNvSpPr>
            <a:spLocks noGrp="1"/>
          </p:cNvSpPr>
          <p:nvPr>
            <p:ph type="title"/>
          </p:nvPr>
        </p:nvSpPr>
        <p:spPr/>
        <p:txBody>
          <a:bodyPr/>
          <a:lstStyle/>
          <a:p>
            <a:r>
              <a:rPr lang="en-US" dirty="0"/>
              <a:t>Tools we need</a:t>
            </a:r>
          </a:p>
        </p:txBody>
      </p:sp>
      <p:sp>
        <p:nvSpPr>
          <p:cNvPr id="3" name="Content Placeholder 2">
            <a:extLst>
              <a:ext uri="{FF2B5EF4-FFF2-40B4-BE49-F238E27FC236}">
                <a16:creationId xmlns:a16="http://schemas.microsoft.com/office/drawing/2014/main" id="{C0CB11E3-323F-1545-7E91-DD56DF6A94D2}"/>
              </a:ext>
            </a:extLst>
          </p:cNvPr>
          <p:cNvSpPr>
            <a:spLocks noGrp="1"/>
          </p:cNvSpPr>
          <p:nvPr>
            <p:ph idx="1"/>
          </p:nvPr>
        </p:nvSpPr>
        <p:spPr/>
        <p:txBody>
          <a:bodyPr/>
          <a:lstStyle/>
          <a:p>
            <a:r>
              <a:rPr lang="en-US" dirty="0"/>
              <a:t>Summations</a:t>
            </a:r>
          </a:p>
          <a:p>
            <a:r>
              <a:rPr lang="en-US" dirty="0"/>
              <a:t>Logarithms</a:t>
            </a:r>
          </a:p>
        </p:txBody>
      </p:sp>
      <p:sp>
        <p:nvSpPr>
          <p:cNvPr id="4" name="Slide Number Placeholder 3">
            <a:extLst>
              <a:ext uri="{FF2B5EF4-FFF2-40B4-BE49-F238E27FC236}">
                <a16:creationId xmlns:a16="http://schemas.microsoft.com/office/drawing/2014/main" id="{E71E12A0-3326-3AA3-B804-FDC04D30460B}"/>
              </a:ext>
            </a:extLst>
          </p:cNvPr>
          <p:cNvSpPr>
            <a:spLocks noGrp="1"/>
          </p:cNvSpPr>
          <p:nvPr>
            <p:ph type="sldNum" sz="quarter" idx="12"/>
          </p:nvPr>
        </p:nvSpPr>
        <p:spPr/>
        <p:txBody>
          <a:bodyPr/>
          <a:lstStyle/>
          <a:p>
            <a:fld id="{D2F4125D-F56D-C047-90BA-65C36FD591C6}" type="slidenum">
              <a:rPr lang="en-US" smtClean="0"/>
              <a:t>59</a:t>
            </a:fld>
            <a:endParaRPr lang="en-US"/>
          </a:p>
        </p:txBody>
      </p:sp>
    </p:spTree>
    <p:extLst>
      <p:ext uri="{BB962C8B-B14F-4D97-AF65-F5344CB8AC3E}">
        <p14:creationId xmlns:p14="http://schemas.microsoft.com/office/powerpoint/2010/main" val="3607803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8C5DC-932D-C697-71EB-E8DABB49EAF0}"/>
              </a:ext>
            </a:extLst>
          </p:cNvPr>
          <p:cNvSpPr>
            <a:spLocks noGrp="1"/>
          </p:cNvSpPr>
          <p:nvPr>
            <p:ph type="title"/>
          </p:nvPr>
        </p:nvSpPr>
        <p:spPr/>
        <p:txBody>
          <a:bodyPr/>
          <a:lstStyle/>
          <a:p>
            <a:r>
              <a:rPr lang="en-US" dirty="0"/>
              <a:t>Option 3:</a:t>
            </a:r>
          </a:p>
        </p:txBody>
      </p:sp>
      <p:sp>
        <p:nvSpPr>
          <p:cNvPr id="3" name="Content Placeholder 2">
            <a:extLst>
              <a:ext uri="{FF2B5EF4-FFF2-40B4-BE49-F238E27FC236}">
                <a16:creationId xmlns:a16="http://schemas.microsoft.com/office/drawing/2014/main" id="{960D81BC-F1E1-945A-5180-1D9D4C9AC24F}"/>
              </a:ext>
            </a:extLst>
          </p:cNvPr>
          <p:cNvSpPr>
            <a:spLocks noGrp="1"/>
          </p:cNvSpPr>
          <p:nvPr>
            <p:ph idx="1"/>
          </p:nvPr>
        </p:nvSpPr>
        <p:spPr/>
        <p:txBody>
          <a:bodyPr>
            <a:normAutofit/>
          </a:bodyPr>
          <a:lstStyle/>
          <a:p>
            <a:r>
              <a:rPr lang="en-US" dirty="0" err="1"/>
              <a:t>ExhaustiveScheduling</a:t>
            </a:r>
            <a:r>
              <a:rPr lang="en-US" dirty="0"/>
              <a:t>:</a:t>
            </a:r>
            <a:endParaRPr lang="en-US" baseline="-25000" dirty="0"/>
          </a:p>
          <a:p>
            <a:pPr lvl="1"/>
            <a:r>
              <a:rPr lang="en-US" sz="2800" dirty="0"/>
              <a:t>Test all 2</a:t>
            </a:r>
            <a:r>
              <a:rPr lang="en-US" sz="2800" baseline="30000" dirty="0"/>
              <a:t>n </a:t>
            </a:r>
            <a:r>
              <a:rPr lang="en-US" sz="2800" dirty="0"/>
              <a:t>subsets of intervals from the set of movies, and return the largest subset consisting of mutually non-overlapping intervals.</a:t>
            </a:r>
            <a:endParaRPr lang="en-US" sz="2800" baseline="30000" dirty="0"/>
          </a:p>
        </p:txBody>
      </p:sp>
    </p:spTree>
    <p:extLst>
      <p:ext uri="{BB962C8B-B14F-4D97-AF65-F5344CB8AC3E}">
        <p14:creationId xmlns:p14="http://schemas.microsoft.com/office/powerpoint/2010/main" val="29095245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C75D0-DCFA-8BBA-02FB-C5C97CD9890D}"/>
              </a:ext>
            </a:extLst>
          </p:cNvPr>
          <p:cNvSpPr>
            <a:spLocks noGrp="1"/>
          </p:cNvSpPr>
          <p:nvPr>
            <p:ph type="title"/>
          </p:nvPr>
        </p:nvSpPr>
        <p:spPr/>
        <p:txBody>
          <a:bodyPr/>
          <a:lstStyle/>
          <a:p>
            <a:r>
              <a:rPr lang="en-US" dirty="0"/>
              <a:t>Summations</a:t>
            </a:r>
          </a:p>
        </p:txBody>
      </p:sp>
      <p:sp>
        <p:nvSpPr>
          <p:cNvPr id="3" name="Content Placeholder 2">
            <a:extLst>
              <a:ext uri="{FF2B5EF4-FFF2-40B4-BE49-F238E27FC236}">
                <a16:creationId xmlns:a16="http://schemas.microsoft.com/office/drawing/2014/main" id="{FC2A2E40-A42E-3C5B-1503-248247300099}"/>
              </a:ext>
            </a:extLst>
          </p:cNvPr>
          <p:cNvSpPr>
            <a:spLocks noGrp="1"/>
          </p:cNvSpPr>
          <p:nvPr>
            <p:ph idx="1"/>
          </p:nvPr>
        </p:nvSpPr>
        <p:spPr/>
        <p:txBody>
          <a:bodyPr/>
          <a:lstStyle/>
          <a:p>
            <a:r>
              <a:rPr lang="en-US" dirty="0"/>
              <a:t>Help us add things up</a:t>
            </a:r>
          </a:p>
        </p:txBody>
      </p:sp>
      <p:sp>
        <p:nvSpPr>
          <p:cNvPr id="4" name="Slide Number Placeholder 3">
            <a:extLst>
              <a:ext uri="{FF2B5EF4-FFF2-40B4-BE49-F238E27FC236}">
                <a16:creationId xmlns:a16="http://schemas.microsoft.com/office/drawing/2014/main" id="{C7C61CEC-9972-F5BF-0081-40E9C0815BE2}"/>
              </a:ext>
            </a:extLst>
          </p:cNvPr>
          <p:cNvSpPr>
            <a:spLocks noGrp="1"/>
          </p:cNvSpPr>
          <p:nvPr>
            <p:ph type="sldNum" sz="quarter" idx="12"/>
          </p:nvPr>
        </p:nvSpPr>
        <p:spPr/>
        <p:txBody>
          <a:bodyPr/>
          <a:lstStyle/>
          <a:p>
            <a:fld id="{D2F4125D-F56D-C047-90BA-65C36FD591C6}" type="slidenum">
              <a:rPr lang="en-US" smtClean="0"/>
              <a:t>60</a:t>
            </a:fld>
            <a:endParaRPr lang="en-US"/>
          </a:p>
        </p:txBody>
      </p:sp>
      <p:pic>
        <p:nvPicPr>
          <p:cNvPr id="6146" name="Picture 2" descr="Summation | Definition, Rules &amp; Examples - Lesson | Study.com">
            <a:extLst>
              <a:ext uri="{FF2B5EF4-FFF2-40B4-BE49-F238E27FC236}">
                <a16:creationId xmlns:a16="http://schemas.microsoft.com/office/drawing/2014/main" id="{19D93BA6-51D5-4AA2-29AE-C815748E6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0800" y="2251075"/>
            <a:ext cx="3657600" cy="447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3881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C2F72-6528-878A-BD9F-EEA4D0577F54}"/>
              </a:ext>
            </a:extLst>
          </p:cNvPr>
          <p:cNvSpPr>
            <a:spLocks noGrp="1"/>
          </p:cNvSpPr>
          <p:nvPr>
            <p:ph type="title"/>
          </p:nvPr>
        </p:nvSpPr>
        <p:spPr/>
        <p:txBody>
          <a:bodyPr/>
          <a:lstStyle/>
          <a:p>
            <a:r>
              <a:rPr lang="en-US" dirty="0"/>
              <a:t>Exponents</a:t>
            </a:r>
          </a:p>
        </p:txBody>
      </p:sp>
      <p:sp>
        <p:nvSpPr>
          <p:cNvPr id="3" name="Content Placeholder 2">
            <a:extLst>
              <a:ext uri="{FF2B5EF4-FFF2-40B4-BE49-F238E27FC236}">
                <a16:creationId xmlns:a16="http://schemas.microsoft.com/office/drawing/2014/main" id="{EBAFC091-396D-CBEB-C6C5-98F73B304DE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E4763CE-BEBD-7779-D7BF-6A458C5525FA}"/>
              </a:ext>
            </a:extLst>
          </p:cNvPr>
          <p:cNvSpPr>
            <a:spLocks noGrp="1"/>
          </p:cNvSpPr>
          <p:nvPr>
            <p:ph type="sldNum" sz="quarter" idx="12"/>
          </p:nvPr>
        </p:nvSpPr>
        <p:spPr/>
        <p:txBody>
          <a:bodyPr/>
          <a:lstStyle/>
          <a:p>
            <a:fld id="{D2F4125D-F56D-C047-90BA-65C36FD591C6}" type="slidenum">
              <a:rPr lang="en-US" smtClean="0"/>
              <a:t>61</a:t>
            </a:fld>
            <a:endParaRPr lang="en-US"/>
          </a:p>
        </p:txBody>
      </p:sp>
      <p:pic>
        <p:nvPicPr>
          <p:cNvPr id="8194" name="Picture 2" descr="Exponent Rules Explained! (Free Chart) — Mashup Math">
            <a:extLst>
              <a:ext uri="{FF2B5EF4-FFF2-40B4-BE49-F238E27FC236}">
                <a16:creationId xmlns:a16="http://schemas.microsoft.com/office/drawing/2014/main" id="{DCF4967C-CA45-7B97-6F8D-C30C3C673D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867" t="32702"/>
          <a:stretch/>
        </p:blipFill>
        <p:spPr bwMode="auto">
          <a:xfrm>
            <a:off x="1624333" y="1627703"/>
            <a:ext cx="8943333" cy="49704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D6758C-4189-2D6F-DC76-080B5EAFA8A4}"/>
              </a:ext>
            </a:extLst>
          </p:cNvPr>
          <p:cNvSpPr txBox="1"/>
          <p:nvPr/>
        </p:nvSpPr>
        <p:spPr>
          <a:xfrm>
            <a:off x="6680200" y="6413500"/>
            <a:ext cx="2152320" cy="369332"/>
          </a:xfrm>
          <a:prstGeom prst="rect">
            <a:avLst/>
          </a:prstGeom>
          <a:noFill/>
        </p:spPr>
        <p:txBody>
          <a:bodyPr wrap="none" rtlCol="0">
            <a:spAutoFit/>
          </a:bodyPr>
          <a:lstStyle/>
          <a:p>
            <a:r>
              <a:rPr lang="en-US" dirty="0"/>
              <a:t>From: </a:t>
            </a:r>
            <a:r>
              <a:rPr lang="en-US" dirty="0" err="1"/>
              <a:t>mashupmath</a:t>
            </a:r>
            <a:endParaRPr lang="en-US" dirty="0"/>
          </a:p>
        </p:txBody>
      </p:sp>
    </p:spTree>
    <p:extLst>
      <p:ext uri="{BB962C8B-B14F-4D97-AF65-F5344CB8AC3E}">
        <p14:creationId xmlns:p14="http://schemas.microsoft.com/office/powerpoint/2010/main" val="6855905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5B479-15D9-279E-B3AD-58D4E1E2F1E0}"/>
              </a:ext>
            </a:extLst>
          </p:cNvPr>
          <p:cNvSpPr>
            <a:spLocks noGrp="1"/>
          </p:cNvSpPr>
          <p:nvPr>
            <p:ph type="title"/>
          </p:nvPr>
        </p:nvSpPr>
        <p:spPr/>
        <p:txBody>
          <a:bodyPr/>
          <a:lstStyle/>
          <a:p>
            <a:r>
              <a:rPr lang="en-US" dirty="0"/>
              <a:t>Logarithms</a:t>
            </a:r>
          </a:p>
        </p:txBody>
      </p:sp>
      <p:sp>
        <p:nvSpPr>
          <p:cNvPr id="3" name="Content Placeholder 2">
            <a:extLst>
              <a:ext uri="{FF2B5EF4-FFF2-40B4-BE49-F238E27FC236}">
                <a16:creationId xmlns:a16="http://schemas.microsoft.com/office/drawing/2014/main" id="{1F11049C-5C21-19D7-6A01-E74DBC1A66E6}"/>
              </a:ext>
            </a:extLst>
          </p:cNvPr>
          <p:cNvSpPr>
            <a:spLocks noGrp="1"/>
          </p:cNvSpPr>
          <p:nvPr>
            <p:ph idx="1"/>
          </p:nvPr>
        </p:nvSpPr>
        <p:spPr/>
        <p:txBody>
          <a:bodyPr/>
          <a:lstStyle/>
          <a:p>
            <a:r>
              <a:rPr lang="en-US"/>
              <a:t>Repeated divisions.</a:t>
            </a:r>
          </a:p>
        </p:txBody>
      </p:sp>
      <p:sp>
        <p:nvSpPr>
          <p:cNvPr id="4" name="Slide Number Placeholder 3">
            <a:extLst>
              <a:ext uri="{FF2B5EF4-FFF2-40B4-BE49-F238E27FC236}">
                <a16:creationId xmlns:a16="http://schemas.microsoft.com/office/drawing/2014/main" id="{53E5D9A4-803C-3BC6-C102-D563D1EB2177}"/>
              </a:ext>
            </a:extLst>
          </p:cNvPr>
          <p:cNvSpPr>
            <a:spLocks noGrp="1"/>
          </p:cNvSpPr>
          <p:nvPr>
            <p:ph type="sldNum" sz="quarter" idx="12"/>
          </p:nvPr>
        </p:nvSpPr>
        <p:spPr/>
        <p:txBody>
          <a:bodyPr/>
          <a:lstStyle/>
          <a:p>
            <a:fld id="{D2F4125D-F56D-C047-90BA-65C36FD591C6}" type="slidenum">
              <a:rPr lang="en-US" smtClean="0"/>
              <a:t>62</a:t>
            </a:fld>
            <a:endParaRPr lang="en-US"/>
          </a:p>
        </p:txBody>
      </p:sp>
      <p:pic>
        <p:nvPicPr>
          <p:cNvPr id="7170" name="Picture 2" descr="3 Ways to Solve Logarithms - wikiHow">
            <a:extLst>
              <a:ext uri="{FF2B5EF4-FFF2-40B4-BE49-F238E27FC236}">
                <a16:creationId xmlns:a16="http://schemas.microsoft.com/office/drawing/2014/main" id="{D825E24E-1E4D-0C47-623E-F13817FC97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3000" y="1377950"/>
            <a:ext cx="584200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688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F1AFE-4C7F-BE0E-1699-533E2EF9C68E}"/>
              </a:ext>
            </a:extLst>
          </p:cNvPr>
          <p:cNvSpPr>
            <a:spLocks noGrp="1"/>
          </p:cNvSpPr>
          <p:nvPr>
            <p:ph type="title"/>
          </p:nvPr>
        </p:nvSpPr>
        <p:spPr/>
        <p:txBody>
          <a:bodyPr/>
          <a:lstStyle/>
          <a:p>
            <a:r>
              <a:rPr lang="en-US" dirty="0"/>
              <a:t>Option 4:</a:t>
            </a:r>
          </a:p>
        </p:txBody>
      </p:sp>
      <p:sp>
        <p:nvSpPr>
          <p:cNvPr id="3" name="Content Placeholder 2">
            <a:extLst>
              <a:ext uri="{FF2B5EF4-FFF2-40B4-BE49-F238E27FC236}">
                <a16:creationId xmlns:a16="http://schemas.microsoft.com/office/drawing/2014/main" id="{63FC0915-1345-8F54-AF7A-4775A5ADC39D}"/>
              </a:ext>
            </a:extLst>
          </p:cNvPr>
          <p:cNvSpPr>
            <a:spLocks noGrp="1"/>
          </p:cNvSpPr>
          <p:nvPr>
            <p:ph idx="1"/>
          </p:nvPr>
        </p:nvSpPr>
        <p:spPr/>
        <p:txBody>
          <a:bodyPr>
            <a:normAutofit/>
          </a:bodyPr>
          <a:lstStyle/>
          <a:p>
            <a:r>
              <a:rPr lang="en-US" dirty="0" err="1"/>
              <a:t>OptimalScheduling</a:t>
            </a:r>
            <a:r>
              <a:rPr lang="en-US" dirty="0"/>
              <a:t>:</a:t>
            </a:r>
          </a:p>
          <a:p>
            <a:pPr lvl="1"/>
            <a:r>
              <a:rPr lang="en-US" sz="2800" dirty="0"/>
              <a:t>While the set of movies is not empty:</a:t>
            </a:r>
          </a:p>
          <a:p>
            <a:pPr lvl="2"/>
            <a:r>
              <a:rPr lang="en-US" sz="2800" dirty="0"/>
              <a:t>Accept the job </a:t>
            </a:r>
            <a:r>
              <a:rPr lang="en-US" sz="2800" i="1" dirty="0"/>
              <a:t>j</a:t>
            </a:r>
            <a:r>
              <a:rPr lang="en-US" sz="2800" dirty="0"/>
              <a:t> with the earliest completion date.</a:t>
            </a:r>
          </a:p>
          <a:p>
            <a:pPr lvl="2"/>
            <a:r>
              <a:rPr lang="en-US" sz="2800" dirty="0"/>
              <a:t>Then delete </a:t>
            </a:r>
            <a:r>
              <a:rPr lang="en-US" sz="2800" i="1" dirty="0"/>
              <a:t>j</a:t>
            </a:r>
            <a:r>
              <a:rPr lang="en-US" sz="2800" dirty="0"/>
              <a:t> and any interval which intersects </a:t>
            </a:r>
            <a:r>
              <a:rPr lang="en-US" sz="2800" i="1" dirty="0"/>
              <a:t>j</a:t>
            </a:r>
            <a:r>
              <a:rPr lang="en-US" sz="2800" dirty="0"/>
              <a:t> from the set.</a:t>
            </a:r>
          </a:p>
        </p:txBody>
      </p:sp>
    </p:spTree>
    <p:extLst>
      <p:ext uri="{BB962C8B-B14F-4D97-AF65-F5344CB8AC3E}">
        <p14:creationId xmlns:p14="http://schemas.microsoft.com/office/powerpoint/2010/main" val="3684166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20587-9B5D-5219-780E-52976600012A}"/>
              </a:ext>
            </a:extLst>
          </p:cNvPr>
          <p:cNvSpPr>
            <a:spLocks noGrp="1"/>
          </p:cNvSpPr>
          <p:nvPr>
            <p:ph type="title"/>
          </p:nvPr>
        </p:nvSpPr>
        <p:spPr/>
        <p:txBody>
          <a:bodyPr/>
          <a:lstStyle/>
          <a:p>
            <a:r>
              <a:rPr lang="en-US" dirty="0"/>
              <a:t>Option 5: </a:t>
            </a:r>
          </a:p>
        </p:txBody>
      </p:sp>
      <p:sp>
        <p:nvSpPr>
          <p:cNvPr id="3" name="Content Placeholder 2">
            <a:extLst>
              <a:ext uri="{FF2B5EF4-FFF2-40B4-BE49-F238E27FC236}">
                <a16:creationId xmlns:a16="http://schemas.microsoft.com/office/drawing/2014/main" id="{C387BB78-AA1A-F84C-709D-3EE47DE73E5C}"/>
              </a:ext>
            </a:extLst>
          </p:cNvPr>
          <p:cNvSpPr>
            <a:spLocks noGrp="1"/>
          </p:cNvSpPr>
          <p:nvPr>
            <p:ph idx="1"/>
          </p:nvPr>
        </p:nvSpPr>
        <p:spPr/>
        <p:txBody>
          <a:bodyPr/>
          <a:lstStyle/>
          <a:p>
            <a:r>
              <a:rPr lang="en-US" dirty="0" err="1"/>
              <a:t>GreedyScheduling</a:t>
            </a:r>
            <a:r>
              <a:rPr lang="en-US" dirty="0"/>
              <a:t>:</a:t>
            </a:r>
          </a:p>
          <a:p>
            <a:pPr lvl="1"/>
            <a:r>
              <a:rPr lang="en-US" dirty="0"/>
              <a:t>Select the job </a:t>
            </a:r>
            <a:r>
              <a:rPr lang="en-US" i="1" dirty="0"/>
              <a:t>j</a:t>
            </a:r>
            <a:r>
              <a:rPr lang="en-US" dirty="0"/>
              <a:t> which overlaps the smallest number of other jobs. </a:t>
            </a:r>
          </a:p>
          <a:p>
            <a:pPr lvl="1"/>
            <a:r>
              <a:rPr lang="en-US" dirty="0"/>
              <a:t>Remove </a:t>
            </a:r>
            <a:r>
              <a:rPr lang="en-US" i="1" dirty="0"/>
              <a:t>j</a:t>
            </a:r>
            <a:r>
              <a:rPr lang="en-US" dirty="0"/>
              <a:t> and repeat until no jobs remain.</a:t>
            </a:r>
          </a:p>
        </p:txBody>
      </p:sp>
    </p:spTree>
    <p:extLst>
      <p:ext uri="{BB962C8B-B14F-4D97-AF65-F5344CB8AC3E}">
        <p14:creationId xmlns:p14="http://schemas.microsoft.com/office/powerpoint/2010/main" val="108318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EBDEE-F27D-F2D7-8549-FCEDB7EFBA3E}"/>
              </a:ext>
            </a:extLst>
          </p:cNvPr>
          <p:cNvSpPr>
            <a:spLocks noGrp="1"/>
          </p:cNvSpPr>
          <p:nvPr>
            <p:ph type="title"/>
          </p:nvPr>
        </p:nvSpPr>
        <p:spPr>
          <a:xfrm>
            <a:off x="3340100" y="109538"/>
            <a:ext cx="5511800" cy="662781"/>
          </a:xfrm>
          <a:ln>
            <a:solidFill>
              <a:schemeClr val="tx1"/>
            </a:solidFill>
          </a:ln>
        </p:spPr>
        <p:txBody>
          <a:bodyPr>
            <a:normAutofit fontScale="90000"/>
          </a:bodyPr>
          <a:lstStyle/>
          <a:p>
            <a:r>
              <a:rPr lang="en-US" dirty="0"/>
              <a:t>Which option is the best?</a:t>
            </a:r>
          </a:p>
        </p:txBody>
      </p:sp>
      <p:sp>
        <p:nvSpPr>
          <p:cNvPr id="6" name="Content Placeholder 5">
            <a:extLst>
              <a:ext uri="{FF2B5EF4-FFF2-40B4-BE49-F238E27FC236}">
                <a16:creationId xmlns:a16="http://schemas.microsoft.com/office/drawing/2014/main" id="{4803A94A-5CBF-E7D6-743C-C77F85EF1505}"/>
              </a:ext>
            </a:extLst>
          </p:cNvPr>
          <p:cNvSpPr>
            <a:spLocks noGrp="1"/>
          </p:cNvSpPr>
          <p:nvPr>
            <p:ph sz="half" idx="1"/>
          </p:nvPr>
        </p:nvSpPr>
        <p:spPr>
          <a:xfrm>
            <a:off x="838200" y="985837"/>
            <a:ext cx="5181600" cy="4351338"/>
          </a:xfrm>
        </p:spPr>
        <p:txBody>
          <a:bodyPr>
            <a:normAutofit fontScale="85000" lnSpcReduction="20000"/>
          </a:bodyPr>
          <a:lstStyle/>
          <a:p>
            <a:r>
              <a:rPr lang="en-US" dirty="0" err="1"/>
              <a:t>EarliestJobFirst</a:t>
            </a:r>
            <a:r>
              <a:rPr lang="en-US" dirty="0"/>
              <a:t>:</a:t>
            </a:r>
          </a:p>
          <a:p>
            <a:pPr lvl="1"/>
            <a:r>
              <a:rPr lang="en-US" sz="2800" dirty="0"/>
              <a:t>Accept the earliest-starting job </a:t>
            </a:r>
            <a:r>
              <a:rPr lang="en-US" sz="2800" i="1" dirty="0"/>
              <a:t>j</a:t>
            </a:r>
            <a:r>
              <a:rPr lang="en-US" sz="2800" dirty="0"/>
              <a:t>  that does not overlap any previously accepted job. Repeat until no more such jobs remain.</a:t>
            </a:r>
          </a:p>
          <a:p>
            <a:pPr lvl="1"/>
            <a:endParaRPr lang="en-US" sz="2800" dirty="0"/>
          </a:p>
          <a:p>
            <a:r>
              <a:rPr lang="en-US" dirty="0" err="1"/>
              <a:t>ShortestJobFirst</a:t>
            </a:r>
            <a:r>
              <a:rPr lang="en-US" dirty="0"/>
              <a:t>:</a:t>
            </a:r>
          </a:p>
          <a:p>
            <a:pPr lvl="1"/>
            <a:r>
              <a:rPr lang="en-US" sz="2800" dirty="0"/>
              <a:t>While the set of movies remains nonempty,</a:t>
            </a:r>
          </a:p>
          <a:p>
            <a:pPr lvl="2"/>
            <a:r>
              <a:rPr lang="en-US" sz="2800" dirty="0"/>
              <a:t>Accept the shortest possible job </a:t>
            </a:r>
            <a:r>
              <a:rPr lang="en-US" sz="2800" i="1" dirty="0"/>
              <a:t>j</a:t>
            </a:r>
            <a:r>
              <a:rPr lang="en-US" sz="2800" dirty="0"/>
              <a:t>.</a:t>
            </a:r>
          </a:p>
          <a:p>
            <a:pPr lvl="2"/>
            <a:r>
              <a:rPr lang="en-US" sz="2800" dirty="0"/>
              <a:t>Delete </a:t>
            </a:r>
            <a:r>
              <a:rPr lang="en-US" sz="2800" i="1" dirty="0"/>
              <a:t>j</a:t>
            </a:r>
            <a:r>
              <a:rPr lang="en-US" sz="2800" dirty="0"/>
              <a:t> from the list, as well as any other job that intersects with </a:t>
            </a:r>
            <a:r>
              <a:rPr lang="en-US" sz="2800" i="1" dirty="0"/>
              <a:t>j.</a:t>
            </a:r>
          </a:p>
          <a:p>
            <a:pPr lvl="2"/>
            <a:endParaRPr lang="en-US" sz="2800" dirty="0"/>
          </a:p>
          <a:p>
            <a:pPr lvl="1"/>
            <a:endParaRPr lang="en-US" sz="2800" dirty="0"/>
          </a:p>
          <a:p>
            <a:endParaRPr lang="en-US" dirty="0"/>
          </a:p>
        </p:txBody>
      </p:sp>
      <p:sp>
        <p:nvSpPr>
          <p:cNvPr id="7" name="Content Placeholder 6">
            <a:extLst>
              <a:ext uri="{FF2B5EF4-FFF2-40B4-BE49-F238E27FC236}">
                <a16:creationId xmlns:a16="http://schemas.microsoft.com/office/drawing/2014/main" id="{B0DCD3C7-54A5-E6F4-1BD1-0E84E786040D}"/>
              </a:ext>
            </a:extLst>
          </p:cNvPr>
          <p:cNvSpPr>
            <a:spLocks noGrp="1"/>
          </p:cNvSpPr>
          <p:nvPr>
            <p:ph sz="half" idx="2"/>
          </p:nvPr>
        </p:nvSpPr>
        <p:spPr>
          <a:xfrm>
            <a:off x="6172200" y="985837"/>
            <a:ext cx="5181600" cy="4351338"/>
          </a:xfrm>
        </p:spPr>
        <p:txBody>
          <a:bodyPr>
            <a:normAutofit fontScale="85000" lnSpcReduction="20000"/>
          </a:bodyPr>
          <a:lstStyle/>
          <a:p>
            <a:r>
              <a:rPr lang="en-US" dirty="0" err="1"/>
              <a:t>ExhaustiveScheduling</a:t>
            </a:r>
            <a:r>
              <a:rPr lang="en-US" dirty="0"/>
              <a:t>:</a:t>
            </a:r>
            <a:endParaRPr lang="en-US" baseline="-25000" dirty="0"/>
          </a:p>
          <a:p>
            <a:pPr lvl="1"/>
            <a:r>
              <a:rPr lang="en-US" sz="2800" dirty="0"/>
              <a:t>Test all 2</a:t>
            </a:r>
            <a:r>
              <a:rPr lang="en-US" sz="2800" baseline="30000" dirty="0"/>
              <a:t>n </a:t>
            </a:r>
            <a:r>
              <a:rPr lang="en-US" sz="2800" dirty="0"/>
              <a:t>subsets of intervals from the set of movies, and return the largest subset consisting of mutually non-overlapping intervals.</a:t>
            </a:r>
          </a:p>
          <a:p>
            <a:pPr lvl="1"/>
            <a:endParaRPr lang="en-US" sz="2800" baseline="30000" dirty="0"/>
          </a:p>
          <a:p>
            <a:r>
              <a:rPr lang="en-US" dirty="0" err="1"/>
              <a:t>OptimalScheduling</a:t>
            </a:r>
            <a:r>
              <a:rPr lang="en-US" dirty="0"/>
              <a:t>:</a:t>
            </a:r>
          </a:p>
          <a:p>
            <a:pPr lvl="1"/>
            <a:r>
              <a:rPr lang="en-US" sz="2800" dirty="0"/>
              <a:t>While the set of movies is not empty:</a:t>
            </a:r>
          </a:p>
          <a:p>
            <a:pPr lvl="2"/>
            <a:r>
              <a:rPr lang="en-US" sz="2800" dirty="0"/>
              <a:t>Accept the job </a:t>
            </a:r>
            <a:r>
              <a:rPr lang="en-US" sz="2800" i="1" dirty="0"/>
              <a:t>j</a:t>
            </a:r>
            <a:r>
              <a:rPr lang="en-US" sz="2800" dirty="0"/>
              <a:t> with the earliest completion date.</a:t>
            </a:r>
          </a:p>
          <a:p>
            <a:pPr lvl="2"/>
            <a:r>
              <a:rPr lang="en-US" sz="2800" dirty="0"/>
              <a:t>Then delete </a:t>
            </a:r>
            <a:r>
              <a:rPr lang="en-US" sz="2800" i="1" dirty="0"/>
              <a:t>j</a:t>
            </a:r>
            <a:r>
              <a:rPr lang="en-US" sz="2800" dirty="0"/>
              <a:t> and any interval which intersects </a:t>
            </a:r>
            <a:r>
              <a:rPr lang="en-US" sz="2800" i="1" dirty="0"/>
              <a:t>j</a:t>
            </a:r>
            <a:r>
              <a:rPr lang="en-US" sz="2800" dirty="0"/>
              <a:t> from the set.</a:t>
            </a:r>
          </a:p>
          <a:p>
            <a:endParaRPr lang="en-US" dirty="0"/>
          </a:p>
        </p:txBody>
      </p:sp>
      <p:sp>
        <p:nvSpPr>
          <p:cNvPr id="8" name="Content Placeholder 2">
            <a:extLst>
              <a:ext uri="{FF2B5EF4-FFF2-40B4-BE49-F238E27FC236}">
                <a16:creationId xmlns:a16="http://schemas.microsoft.com/office/drawing/2014/main" id="{821D2E01-66AF-D07A-1B7B-CFF11F66A0E4}"/>
              </a:ext>
            </a:extLst>
          </p:cNvPr>
          <p:cNvSpPr txBox="1">
            <a:spLocks/>
          </p:cNvSpPr>
          <p:nvPr/>
        </p:nvSpPr>
        <p:spPr>
          <a:xfrm>
            <a:off x="838200" y="5295899"/>
            <a:ext cx="10515600" cy="1452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GreedyScheduling</a:t>
            </a:r>
            <a:r>
              <a:rPr lang="en-US" dirty="0"/>
              <a:t>:</a:t>
            </a:r>
          </a:p>
          <a:p>
            <a:pPr lvl="1"/>
            <a:r>
              <a:rPr lang="en-US" dirty="0"/>
              <a:t>Select the job </a:t>
            </a:r>
            <a:r>
              <a:rPr lang="en-US" i="1" dirty="0"/>
              <a:t>j</a:t>
            </a:r>
            <a:r>
              <a:rPr lang="en-US" dirty="0"/>
              <a:t> which overlaps the smallest number of other jobs. </a:t>
            </a:r>
          </a:p>
          <a:p>
            <a:pPr lvl="1"/>
            <a:r>
              <a:rPr lang="en-US" dirty="0"/>
              <a:t>Remove </a:t>
            </a:r>
            <a:r>
              <a:rPr lang="en-US" i="1" dirty="0"/>
              <a:t>j</a:t>
            </a:r>
            <a:r>
              <a:rPr lang="en-US" dirty="0"/>
              <a:t> and repeat until no jobs remain.</a:t>
            </a:r>
          </a:p>
        </p:txBody>
      </p:sp>
    </p:spTree>
    <p:extLst>
      <p:ext uri="{BB962C8B-B14F-4D97-AF65-F5344CB8AC3E}">
        <p14:creationId xmlns:p14="http://schemas.microsoft.com/office/powerpoint/2010/main" val="13976874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2398</TotalTime>
  <Words>2505</Words>
  <Application>Microsoft Macintosh PowerPoint</Application>
  <PresentationFormat>Widescreen</PresentationFormat>
  <Paragraphs>363</Paragraphs>
  <Slides>62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Aptos</vt:lpstr>
      <vt:lpstr>Aptos Display</vt:lpstr>
      <vt:lpstr>Arial</vt:lpstr>
      <vt:lpstr>Cambria Math</vt:lpstr>
      <vt:lpstr>Consolas</vt:lpstr>
      <vt:lpstr>Office Theme</vt:lpstr>
      <vt:lpstr>Discrete Math (v.2) &amp; Asymptotics</vt:lpstr>
      <vt:lpstr>Imagine we are actors</vt:lpstr>
      <vt:lpstr>We could schedule to work in the following movies:</vt:lpstr>
      <vt:lpstr>Option 1: </vt:lpstr>
      <vt:lpstr>Option 2:</vt:lpstr>
      <vt:lpstr>Option 3:</vt:lpstr>
      <vt:lpstr>Option 4:</vt:lpstr>
      <vt:lpstr>Option 5: </vt:lpstr>
      <vt:lpstr>Which option is the best?</vt:lpstr>
      <vt:lpstr>PowerPoint Presentation</vt:lpstr>
      <vt:lpstr>Present the following…</vt:lpstr>
      <vt:lpstr>Induction, attempt 2</vt:lpstr>
      <vt:lpstr>Is this correct?</vt:lpstr>
      <vt:lpstr>Is this correct?</vt:lpstr>
      <vt:lpstr>Extra slide if needed</vt:lpstr>
      <vt:lpstr>Combinatorics Cheat Sheet</vt:lpstr>
      <vt:lpstr>Why do we need them?</vt:lpstr>
      <vt:lpstr>Cheat Sheet</vt:lpstr>
      <vt:lpstr>Permutation, Combination</vt:lpstr>
      <vt:lpstr>Example Problem</vt:lpstr>
      <vt:lpstr>Asymptotics</vt:lpstr>
      <vt:lpstr>Outline</vt:lpstr>
      <vt:lpstr>Let's make up a machine</vt:lpstr>
      <vt:lpstr>RAM Model</vt:lpstr>
      <vt:lpstr>RAM model</vt:lpstr>
      <vt:lpstr>How many instructions are completed?</vt:lpstr>
      <vt:lpstr>How many instructions are completed?</vt:lpstr>
      <vt:lpstr>How many instructions done generally?</vt:lpstr>
      <vt:lpstr>That equation is a function</vt:lpstr>
      <vt:lpstr>That equation is a function</vt:lpstr>
      <vt:lpstr>That equation is a function</vt:lpstr>
      <vt:lpstr>Search for 2 other functions</vt:lpstr>
      <vt:lpstr>Search for 2 other functions</vt:lpstr>
      <vt:lpstr>Why we're doing this</vt:lpstr>
      <vt:lpstr>Specifying a bucket</vt:lpstr>
      <vt:lpstr>Specifying a bucket</vt:lpstr>
      <vt:lpstr>Upper bound</vt:lpstr>
      <vt:lpstr>Lower bound</vt:lpstr>
      <vt:lpstr>Average-case bound</vt:lpstr>
      <vt:lpstr>Just different constants multiplied with the function</vt:lpstr>
      <vt:lpstr>Big-Theta is a set </vt:lpstr>
      <vt:lpstr>Tips and Tricks</vt:lpstr>
      <vt:lpstr>Problems</vt:lpstr>
      <vt:lpstr>f(n)=3n^2-100n+6 </vt:lpstr>
      <vt:lpstr>f(n)=3n^2-100n+6 </vt:lpstr>
      <vt:lpstr>f(n)=3n^2-100n+6 </vt:lpstr>
      <vt:lpstr>f(n)=2^(n+1)   </vt:lpstr>
      <vt:lpstr>Growth Rates &amp; Dominance Relations</vt:lpstr>
      <vt:lpstr>PowerPoint Presentation</vt:lpstr>
      <vt:lpstr>Insights</vt:lpstr>
      <vt:lpstr>Classes of functions</vt:lpstr>
      <vt:lpstr>Classes of functions</vt:lpstr>
      <vt:lpstr>Classes of functions</vt:lpstr>
      <vt:lpstr>Classes of functions</vt:lpstr>
      <vt:lpstr>How they relate</vt:lpstr>
      <vt:lpstr>Working with these functions</vt:lpstr>
      <vt:lpstr>Ignore the constants</vt:lpstr>
      <vt:lpstr>PowerPoint Presentation</vt:lpstr>
      <vt:lpstr>Tools we need</vt:lpstr>
      <vt:lpstr>Summations</vt:lpstr>
      <vt:lpstr>Exponents</vt:lpstr>
      <vt:lpstr>Logarithms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Sarah R Roscoe</dc:creator>
  <cp:lastModifiedBy>Sarah R Roscoe</cp:lastModifiedBy>
  <cp:revision>3</cp:revision>
  <dcterms:created xsi:type="dcterms:W3CDTF">2026-02-09T02:15:19Z</dcterms:created>
  <dcterms:modified xsi:type="dcterms:W3CDTF">2026-02-10T18:15:00Z</dcterms:modified>
</cp:coreProperties>
</file>